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</p:sldMasterIdLst>
  <p:notesMasterIdLst>
    <p:notesMasterId r:id="rId15"/>
  </p:notesMasterIdLst>
  <p:sldIdLst>
    <p:sldId id="256" r:id="rId3"/>
    <p:sldId id="260" r:id="rId4"/>
    <p:sldId id="307" r:id="rId5"/>
    <p:sldId id="305" r:id="rId6"/>
    <p:sldId id="288" r:id="rId7"/>
    <p:sldId id="272" r:id="rId8"/>
    <p:sldId id="304" r:id="rId9"/>
    <p:sldId id="287" r:id="rId10"/>
    <p:sldId id="286" r:id="rId11"/>
    <p:sldId id="257" r:id="rId12"/>
    <p:sldId id="280" r:id="rId13"/>
    <p:sldId id="308" r:id="rId14"/>
  </p:sldIdLst>
  <p:sldSz cx="12160250" cy="68405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V9v+ZP3e1ZnD4UIb/R/27RgT2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3C604-8DED-4020-B271-2DB107B83D36}" v="5" dt="2022-03-10T15:36:29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 autoAdjust="0"/>
    <p:restoredTop sz="90303" autoAdjust="0"/>
  </p:normalViewPr>
  <p:slideViewPr>
    <p:cSldViewPr snapToGrid="0">
      <p:cViewPr varScale="1">
        <p:scale>
          <a:sx n="60" d="100"/>
          <a:sy n="60" d="100"/>
        </p:scale>
        <p:origin x="844" y="76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Janebova" userId="bebc46faeba8602c" providerId="LiveId" clId="{4673C604-8DED-4020-B271-2DB107B83D36}"/>
    <pc:docChg chg="undo custSel addSld delSld modSld sldOrd">
      <pc:chgData name="Eva Janebova" userId="bebc46faeba8602c" providerId="LiveId" clId="{4673C604-8DED-4020-B271-2DB107B83D36}" dt="2022-03-10T15:47:02.148" v="13" actId="1076"/>
      <pc:docMkLst>
        <pc:docMk/>
      </pc:docMkLst>
      <pc:sldChg chg="modSp mod">
        <pc:chgData name="Eva Janebova" userId="bebc46faeba8602c" providerId="LiveId" clId="{4673C604-8DED-4020-B271-2DB107B83D36}" dt="2022-03-10T14:55:05.244" v="0" actId="14100"/>
        <pc:sldMkLst>
          <pc:docMk/>
          <pc:sldMk cId="3851287661" sldId="280"/>
        </pc:sldMkLst>
        <pc:picChg chg="mod">
          <ac:chgData name="Eva Janebova" userId="bebc46faeba8602c" providerId="LiveId" clId="{4673C604-8DED-4020-B271-2DB107B83D36}" dt="2022-03-10T14:55:05.244" v="0" actId="14100"/>
          <ac:picMkLst>
            <pc:docMk/>
            <pc:sldMk cId="3851287661" sldId="280"/>
            <ac:picMk id="8" creationId="{714F3215-4124-4DF4-93BC-14BF2F845EC1}"/>
          </ac:picMkLst>
        </pc:picChg>
      </pc:sldChg>
      <pc:sldChg chg="del">
        <pc:chgData name="Eva Janebova" userId="bebc46faeba8602c" providerId="LiveId" clId="{4673C604-8DED-4020-B271-2DB107B83D36}" dt="2022-03-10T15:41:56.326" v="12" actId="47"/>
        <pc:sldMkLst>
          <pc:docMk/>
          <pc:sldMk cId="188209946" sldId="285"/>
        </pc:sldMkLst>
      </pc:sldChg>
      <pc:sldChg chg="modSp add mod ord setBg">
        <pc:chgData name="Eva Janebova" userId="bebc46faeba8602c" providerId="LiveId" clId="{4673C604-8DED-4020-B271-2DB107B83D36}" dt="2022-03-10T15:47:02.148" v="13" actId="1076"/>
        <pc:sldMkLst>
          <pc:docMk/>
          <pc:sldMk cId="463071034" sldId="286"/>
        </pc:sldMkLst>
        <pc:spChg chg="mod">
          <ac:chgData name="Eva Janebova" userId="bebc46faeba8602c" providerId="LiveId" clId="{4673C604-8DED-4020-B271-2DB107B83D36}" dt="2022-03-10T15:47:02.148" v="13" actId="1076"/>
          <ac:spMkLst>
            <pc:docMk/>
            <pc:sldMk cId="463071034" sldId="286"/>
            <ac:spMk id="8" creationId="{BE0743F6-F034-40B6-9FBE-62C85D7D4364}"/>
          </ac:spMkLst>
        </pc:spChg>
        <pc:picChg chg="mod">
          <ac:chgData name="Eva Janebova" userId="bebc46faeba8602c" providerId="LiveId" clId="{4673C604-8DED-4020-B271-2DB107B83D36}" dt="2022-03-10T15:36:29.937" v="9" actId="1076"/>
          <ac:picMkLst>
            <pc:docMk/>
            <pc:sldMk cId="463071034" sldId="286"/>
            <ac:picMk id="10" creationId="{00000000-0000-0000-0000-000000000000}"/>
          </ac:picMkLst>
        </pc:picChg>
      </pc:sldChg>
      <pc:sldChg chg="addSp delSp mod">
        <pc:chgData name="Eva Janebova" userId="bebc46faeba8602c" providerId="LiveId" clId="{4673C604-8DED-4020-B271-2DB107B83D36}" dt="2022-03-10T15:35:39.476" v="7" actId="22"/>
        <pc:sldMkLst>
          <pc:docMk/>
          <pc:sldMk cId="2028348350" sldId="287"/>
        </pc:sldMkLst>
        <pc:spChg chg="add del">
          <ac:chgData name="Eva Janebova" userId="bebc46faeba8602c" providerId="LiveId" clId="{4673C604-8DED-4020-B271-2DB107B83D36}" dt="2022-03-10T15:35:39.476" v="7" actId="22"/>
          <ac:spMkLst>
            <pc:docMk/>
            <pc:sldMk cId="2028348350" sldId="287"/>
            <ac:spMk id="5" creationId="{28BE3B00-70DE-4D9C-AAC3-0EBDA1A62AC4}"/>
          </ac:spMkLst>
        </pc:spChg>
        <pc:spChg chg="add del">
          <ac:chgData name="Eva Janebova" userId="bebc46faeba8602c" providerId="LiveId" clId="{4673C604-8DED-4020-B271-2DB107B83D36}" dt="2022-03-10T15:35:38.986" v="6" actId="22"/>
          <ac:spMkLst>
            <pc:docMk/>
            <pc:sldMk cId="2028348350" sldId="287"/>
            <ac:spMk id="7" creationId="{40759238-25A1-447E-A143-39A7D22FC9FD}"/>
          </ac:spMkLst>
        </pc:spChg>
      </pc:sldChg>
      <pc:sldChg chg="addSp delSp modSp">
        <pc:chgData name="Eva Janebova" userId="bebc46faeba8602c" providerId="LiveId" clId="{4673C604-8DED-4020-B271-2DB107B83D36}" dt="2022-03-10T14:55:35.992" v="3"/>
        <pc:sldMkLst>
          <pc:docMk/>
          <pc:sldMk cId="1125877651" sldId="308"/>
        </pc:sldMkLst>
        <pc:spChg chg="add mod">
          <ac:chgData name="Eva Janebova" userId="bebc46faeba8602c" providerId="LiveId" clId="{4673C604-8DED-4020-B271-2DB107B83D36}" dt="2022-03-10T14:55:31.476" v="1"/>
          <ac:spMkLst>
            <pc:docMk/>
            <pc:sldMk cId="1125877651" sldId="308"/>
            <ac:spMk id="4" creationId="{3BBA7DD6-F50F-41B4-89D3-C938074D00F7}"/>
          </ac:spMkLst>
        </pc:spChg>
        <pc:spChg chg="add del mod">
          <ac:chgData name="Eva Janebova" userId="bebc46faeba8602c" providerId="LiveId" clId="{4673C604-8DED-4020-B271-2DB107B83D36}" dt="2022-03-10T14:55:35.992" v="3"/>
          <ac:spMkLst>
            <pc:docMk/>
            <pc:sldMk cId="1125877651" sldId="308"/>
            <ac:spMk id="5" creationId="{12421241-AED3-454C-8DE1-20B5E53C85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55</a:t>
            </a: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36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48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6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13"/>
              <a:buFont typeface="Arial"/>
              <a:buNone/>
              <a:defRPr sz="351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2"/>
              </a:buClr>
              <a:buSzPts val="3192"/>
              <a:buNone/>
              <a:defRPr sz="3192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659"/>
              <a:buNone/>
              <a:defRPr sz="2659"/>
            </a:lvl2pPr>
            <a:lvl3pPr lvl="2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394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None/>
              <a:defRPr sz="2128"/>
            </a:lvl4pPr>
            <a:lvl5pPr lvl="4" algn="ctr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None/>
              <a:defRPr sz="2128"/>
            </a:lvl5pPr>
            <a:lvl6pPr lvl="5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/>
            </a:lvl6pPr>
            <a:lvl7pPr lvl="6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/>
            </a:lvl7pPr>
            <a:lvl8pPr lvl="7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/>
            </a:lvl8pPr>
            <a:lvl9pPr lvl="8" algn="ctr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ftr" idx="11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2F572-F9F1-4208-B5AF-04040939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48F89-4017-4833-97C9-BD11CC26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017" y="1820976"/>
            <a:ext cx="5168106" cy="43402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EF43E4-9511-4E70-A969-742184F1E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127" y="1820976"/>
            <a:ext cx="5168106" cy="43402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862203-E05E-49AC-8EE7-FFB1D91A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BF6757-1BFF-4931-A679-1D4C6FAF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FDC4A9-D5E1-4F5D-BF11-A849D41B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3C10B-0BF0-4C15-BFE8-CE0CE52F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1" y="364196"/>
            <a:ext cx="10488216" cy="1322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E7A552-83ED-499B-B4A2-008FBA383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602" y="1676882"/>
            <a:ext cx="514435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D5FDDA-E69D-4D02-92D2-B08E37908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602" y="2498697"/>
            <a:ext cx="5144355" cy="367520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DB495FE-D5C7-4416-BFDC-121044780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127" y="1676882"/>
            <a:ext cx="5169690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63A8C00-0C9F-4875-A908-C1CC0A048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127" y="2498697"/>
            <a:ext cx="5169690" cy="367520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680DE10-CFC7-46FA-8157-618986E6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932A256-D0E3-45F1-B695-1B84F461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FA72269-9DCF-4E56-87A4-48AE7218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8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6A2B7-98E3-473B-9B18-406E3154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222A490-DA36-48AF-BB08-FE8DF698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C4B79B-EC23-4ED8-8EAC-8C8DA229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31404E-DD13-408B-885E-0A7182D9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7C7787-3B58-4000-A33E-B1F1B942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8396BB-257B-4A6E-BAEF-1146CF61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643BD9-4D82-43D4-9237-DEA7259E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6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7D091-FCCC-4C33-9008-CCC235D5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477F2C-9717-41F2-9449-1D34D8BE4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690" y="984911"/>
            <a:ext cx="6156127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B5BB19-04D0-4346-A943-E11FFDD32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3B802A-69E4-4EB3-9BDE-CFA24004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37A2B6-3035-42D1-9FCA-F8846E32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84B76A-5516-4899-980D-354AA136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0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BFE4F-AC72-4A4C-9100-CFE8AC42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384A55-555D-4073-8B2C-5448ED23C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9690" y="984911"/>
            <a:ext cx="6156127" cy="4861216"/>
          </a:xfrm>
        </p:spPr>
        <p:txBody>
          <a:bodyPr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DF3907-DB42-4252-A5CE-5AA6F7B4A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0CD591-0959-4113-97BE-5EC96CA2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A1FCE0-C837-4587-B523-2A661D30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5AC067-3718-4790-8FFC-ED271C5B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26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78C65-A5F6-4F74-9633-C5F6DC4D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325047-4551-4D96-B1FF-CD5F30AA8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A8CA26-1E89-43F8-955A-6C50311A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3DADE5-CDB8-4407-9AA6-3678735C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B0DD1-28F5-4BF9-A70B-B17930BE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3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24DB7F0-6B52-4B39-90C3-C6532CF42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2179" y="364195"/>
            <a:ext cx="2622054" cy="579704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ED4050-8FD7-466B-9840-F4420FA90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017" y="364195"/>
            <a:ext cx="7714159" cy="579704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05E1BB-8EDB-46E0-8408-26A69024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1D3952-CBF3-4F01-9159-AE428B21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395083-C8C3-4731-857C-485E0828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7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972870" y="2460568"/>
            <a:ext cx="10215134" cy="389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−"/>
              <a:defRPr/>
            </a:lvl1pPr>
            <a:lvl2pPr marL="914400" lvl="1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Úvodní snímek">
  <p:cSld name="1_Úvodní sníme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1459305" y="6450675"/>
            <a:ext cx="924226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4586" y="2897013"/>
            <a:ext cx="3071701" cy="102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972870" y="2462400"/>
            <a:ext cx="4895025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−"/>
              <a:defRPr/>
            </a:lvl1pPr>
            <a:lvl2pPr marL="914400" lvl="1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2"/>
          </p:nvPr>
        </p:nvSpPr>
        <p:spPr>
          <a:xfrm>
            <a:off x="6292979" y="2462400"/>
            <a:ext cx="4895025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−"/>
              <a:defRPr/>
            </a:lvl1pPr>
            <a:lvl2pPr marL="914400" lvl="1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3192"/>
              <a:buNone/>
              <a:defRPr sz="3192" b="1"/>
            </a:lvl1pPr>
            <a:lvl2pPr marL="914400" lvl="1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659"/>
              <a:buNone/>
              <a:defRPr sz="2659" b="1"/>
            </a:lvl2pPr>
            <a:lvl3pPr marL="1371600" lvl="2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394"/>
              <a:buNone/>
              <a:defRPr sz="2394" b="1"/>
            </a:lvl3pPr>
            <a:lvl4pPr marL="1828800" lvl="3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None/>
              <a:defRPr sz="2128" b="1"/>
            </a:lvl4pPr>
            <a:lvl5pPr marL="2286000" lvl="4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None/>
              <a:defRPr sz="2128" b="1"/>
            </a:lvl5pPr>
            <a:lvl6pPr marL="2743200" lvl="5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 b="1"/>
            </a:lvl6pPr>
            <a:lvl7pPr marL="3200400" lvl="6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 b="1"/>
            </a:lvl7pPr>
            <a:lvl8pPr marL="3657600" lvl="7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 b="1"/>
            </a:lvl8pPr>
            <a:lvl9pPr marL="4114800" lvl="8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972870" y="3151650"/>
            <a:ext cx="4893536" cy="3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−"/>
              <a:defRPr/>
            </a:lvl1pPr>
            <a:lvl2pPr marL="914400" lvl="1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3"/>
          </p:nvPr>
        </p:nvSpPr>
        <p:spPr>
          <a:xfrm>
            <a:off x="6294468" y="2368800"/>
            <a:ext cx="4893536" cy="69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3192"/>
              <a:buNone/>
              <a:defRPr sz="3192" b="1"/>
            </a:lvl1pPr>
            <a:lvl2pPr marL="914400" lvl="1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659"/>
              <a:buNone/>
              <a:defRPr sz="2659" b="1"/>
            </a:lvl2pPr>
            <a:lvl3pPr marL="1371600" lvl="2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394"/>
              <a:buNone/>
              <a:defRPr sz="2394" b="1"/>
            </a:lvl3pPr>
            <a:lvl4pPr marL="1828800" lvl="3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None/>
              <a:defRPr sz="2128" b="1"/>
            </a:lvl4pPr>
            <a:lvl5pPr marL="2286000" lvl="4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28"/>
              <a:buNone/>
              <a:defRPr sz="2128" b="1"/>
            </a:lvl5pPr>
            <a:lvl6pPr marL="2743200" lvl="5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 b="1"/>
            </a:lvl6pPr>
            <a:lvl7pPr marL="3200400" lvl="6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 b="1"/>
            </a:lvl7pPr>
            <a:lvl8pPr marL="3657600" lvl="7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 b="1"/>
            </a:lvl8pPr>
            <a:lvl9pPr marL="4114800" lvl="8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128"/>
              <a:buNone/>
              <a:defRPr sz="2128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4"/>
          </p:nvPr>
        </p:nvSpPr>
        <p:spPr>
          <a:xfrm>
            <a:off x="6294468" y="3151650"/>
            <a:ext cx="4893536" cy="3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−"/>
              <a:defRPr/>
            </a:lvl1pPr>
            <a:lvl2pPr marL="914400" lvl="1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13"/>
              <a:buFont typeface="Arial"/>
              <a:buNone/>
              <a:defRPr sz="351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5169690" y="1620000"/>
            <a:ext cx="6018314" cy="473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3453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3243"/>
              <a:buChar char="−"/>
              <a:defRPr sz="3243"/>
            </a:lvl1pPr>
            <a:lvl2pPr marL="914400" lvl="1" indent="-400177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702"/>
              <a:buChar char="−"/>
              <a:defRPr sz="2702"/>
            </a:lvl2pPr>
            <a:lvl3pPr marL="1371600" lvl="2" indent="-383032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32"/>
              <a:buChar char="−"/>
              <a:defRPr sz="2432"/>
            </a:lvl3pPr>
            <a:lvl4pPr marL="1828800" lvl="3" indent="-365886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62"/>
              <a:buChar char="−"/>
              <a:defRPr sz="2162"/>
            </a:lvl4pPr>
            <a:lvl5pPr marL="2286000" lvl="4" indent="-365886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62"/>
              <a:buChar char="−"/>
              <a:defRPr sz="2162"/>
            </a:lvl5pPr>
            <a:lvl6pPr marL="2743200" lvl="5" indent="-397446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659"/>
              <a:buChar char="•"/>
              <a:defRPr sz="2659"/>
            </a:lvl6pPr>
            <a:lvl7pPr marL="3200400" lvl="6" indent="-397446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659"/>
              <a:buChar char="•"/>
              <a:defRPr sz="2659"/>
            </a:lvl7pPr>
            <a:lvl8pPr marL="3657600" lvl="7" indent="-397446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659"/>
              <a:buChar char="•"/>
              <a:defRPr sz="2659"/>
            </a:lvl8pPr>
            <a:lvl9pPr marL="4114800" lvl="8" indent="-397446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659"/>
              <a:buChar char="•"/>
              <a:defRPr sz="2659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2"/>
          </p:nvPr>
        </p:nvSpPr>
        <p:spPr>
          <a:xfrm>
            <a:off x="972870" y="2458274"/>
            <a:ext cx="4059167" cy="390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128"/>
              <a:buNone/>
              <a:defRPr sz="2128"/>
            </a:lvl1pPr>
            <a:lvl2pPr marL="914400" lvl="1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62"/>
              <a:buNone/>
              <a:defRPr sz="1862"/>
            </a:lvl2pPr>
            <a:lvl3pPr marL="1371600" lvl="2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596"/>
              <a:buNone/>
              <a:defRPr sz="1596"/>
            </a:lvl3pPr>
            <a:lvl4pPr marL="1828800" lvl="3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330"/>
              <a:buNone/>
              <a:defRPr sz="1330"/>
            </a:lvl4pPr>
            <a:lvl5pPr marL="2286000" lvl="4" indent="-22860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330"/>
              <a:buNone/>
              <a:defRPr sz="1330"/>
            </a:lvl5pPr>
            <a:lvl6pPr marL="2743200" lvl="5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  <a:defRPr sz="1330"/>
            </a:lvl6pPr>
            <a:lvl7pPr marL="3200400" lvl="6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  <a:defRPr sz="1330"/>
            </a:lvl7pPr>
            <a:lvl8pPr marL="3657600" lvl="7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  <a:defRPr sz="1330"/>
            </a:lvl8pPr>
            <a:lvl9pPr marL="4114800" lvl="8" indent="-228600" algn="l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  <a:defRPr sz="133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97E84-8EF3-4EC4-8BA0-41A86C8A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031" y="1119505"/>
            <a:ext cx="9120188" cy="2381521"/>
          </a:xfrm>
        </p:spPr>
        <p:txBody>
          <a:bodyPr anchor="b"/>
          <a:lstStyle>
            <a:lvl1pPr algn="ctr">
              <a:defRPr sz="5984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CDC915-35AB-4D15-881E-B22B6452A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031" y="3592866"/>
            <a:ext cx="9120188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E8D525-1B05-45BE-947A-8DDAE863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672C37-E5FE-4C95-94B0-001C4E1E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0C767-DAAD-4E36-A49B-6A7E0425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8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01A1B-1116-4E67-959F-BB75F064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620961-5817-413C-AFB0-C079F5876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843A51-3123-4C8B-88D9-DF15BD34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671641-7F59-42E1-BB29-2D7FA967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2D28A6-8375-4896-A5EB-D4E6E081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5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20F6C7-F4FB-4E4D-A823-85FED001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84" y="1705385"/>
            <a:ext cx="10488216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565A1E-B7E1-4368-AC5C-8FA839B2A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684" y="4577778"/>
            <a:ext cx="10488216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A54CFC-0CD7-42B8-9B27-DC476E1D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8CE1CF-5AB6-46EA-B271-E75D8811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D92919-9758-4925-B6AD-45F6D307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13"/>
              <a:buFont typeface="Arial"/>
              <a:buNone/>
              <a:defRPr sz="351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972870" y="2460568"/>
            <a:ext cx="10215134" cy="389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0177" algn="l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1"/>
              </a:buClr>
              <a:buSzPts val="2702"/>
              <a:buFont typeface="Arial"/>
              <a:buChar char="−"/>
              <a:defRPr sz="270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3032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432"/>
              <a:buFont typeface="Arial"/>
              <a:buChar char="−"/>
              <a:defRPr sz="2432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886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2162"/>
              <a:buFont typeface="Arial"/>
              <a:buChar char="−"/>
              <a:defRPr sz="2162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8742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92"/>
              <a:buFont typeface="Arial"/>
              <a:buChar char="−"/>
              <a:defRPr sz="1892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8742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accent2"/>
              </a:buClr>
              <a:buSzPts val="1892"/>
              <a:buFont typeface="Arial"/>
              <a:buChar char="−"/>
              <a:defRPr sz="1892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0619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Char char="•"/>
              <a:defRPr sz="2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0619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Char char="•"/>
              <a:defRPr sz="2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0619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Char char="•"/>
              <a:defRPr sz="2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0619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Char char="•"/>
              <a:defRPr sz="2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1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1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351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351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351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351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351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351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351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351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4" name="Google Shape;1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2870" y="540000"/>
            <a:ext cx="2132317" cy="7107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7" r:id="rId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FF35846-619E-42ED-993A-EE9729BE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17" y="364196"/>
            <a:ext cx="10488216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E7F5FA-3540-47D9-9050-1B18DE58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017" y="1820976"/>
            <a:ext cx="10488216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A292AC-2A99-4C87-93CB-3716A5330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01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B17-3F2F-4DA5-9F6C-702085B326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D4567A-C4DE-4097-BF7D-FAC0C91D3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083" y="6340166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BBFE1-FE9F-4CF9-9B2B-C10D7D544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817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7514-3A1B-4CF5-885F-B697C696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roNmF55V41Y2FZ5w4ONeUGNZGxwllzKA6mtYFgffl51Xhig/viewform?usp=sf_li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va.janebova@upol.cz" TargetMode="External"/><Relationship Id="rId2" Type="http://schemas.openxmlformats.org/officeDocument/2006/relationships/hyperlink" Target="http://www.upol.cz/iei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hristopher.medalis@upol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ei.upol.cz/training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iei.upol.cz/support-for-heis/" TargetMode="External"/><Relationship Id="rId4" Type="http://schemas.openxmlformats.org/officeDocument/2006/relationships/hyperlink" Target="https://iei.upol.cz/projec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ingvirtual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iei.upol.cz/projects/#c591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topher.medalis@upol.cz" TargetMode="External"/><Relationship Id="rId5" Type="http://schemas.openxmlformats.org/officeDocument/2006/relationships/hyperlink" Target="mailto:maike.leidecker@upol.cz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54ReZaeunQ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hyperlink" Target="https://docs.google.com/forms/d/e/1FAIpQLScb3QDpH0u7YHfjEDFsf3gWh3ITievfK0h7z-bAXi-XPna4vQ/viewform?usp=sf_link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5000"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 algn="l">
              <a:buNone/>
            </a:pPr>
            <a:r>
              <a:rPr lang="cs-CZ" sz="5000" dirty="0"/>
              <a:t>Institute </a:t>
            </a:r>
            <a:r>
              <a:rPr lang="cs-CZ" sz="5000" dirty="0" err="1"/>
              <a:t>for</a:t>
            </a:r>
            <a:r>
              <a:rPr lang="cs-CZ" sz="5000" dirty="0"/>
              <a:t> Excellence</a:t>
            </a:r>
            <a:br>
              <a:rPr lang="cs-CZ" sz="5000" dirty="0"/>
            </a:br>
            <a:r>
              <a:rPr lang="cs-CZ" sz="5000" dirty="0"/>
              <a:t>in </a:t>
            </a:r>
            <a:r>
              <a:rPr lang="cs-CZ" sz="5000" dirty="0" err="1"/>
              <a:t>Internationalization</a:t>
            </a:r>
            <a:r>
              <a:rPr lang="cs-CZ" sz="5000" dirty="0"/>
              <a:t> (IEI)</a:t>
            </a:r>
            <a:endParaRPr sz="5000" dirty="0"/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972870" y="3798887"/>
            <a:ext cx="10215134" cy="145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</a:pPr>
            <a:r>
              <a:rPr lang="cs-CZ" sz="3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Advancing</a:t>
            </a:r>
            <a:r>
              <a:rPr lang="cs-CZ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Internationalization</a:t>
            </a:r>
            <a:r>
              <a:rPr lang="cs-CZ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3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cs-CZ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UP,</a:t>
            </a:r>
          </a:p>
          <a:p>
            <a:pPr marL="0" lvl="0" indent="0" algn="l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</a:pPr>
            <a:r>
              <a:rPr lang="cs-CZ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cs-CZ" sz="3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cs-CZ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Czech Republic, and </a:t>
            </a:r>
            <a:r>
              <a:rPr lang="cs-CZ" sz="3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Beyond</a:t>
            </a:r>
            <a:endParaRPr sz="3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Google Shape;68;p1"/>
          <p:cNvSpPr txBox="1">
            <a:spLocks noGrp="1"/>
          </p:cNvSpPr>
          <p:nvPr>
            <p:ph type="ftr" idx="11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IEI Team, Palacký University Olomouc, </a:t>
            </a:r>
            <a:r>
              <a:rPr lang="cs-CZ" dirty="0" err="1"/>
              <a:t>March</a:t>
            </a:r>
            <a:r>
              <a:rPr lang="cs-CZ" dirty="0"/>
              <a:t> 2022</a:t>
            </a:r>
            <a:endParaRPr dirty="0"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4">
            <a:alphaModFix/>
          </a:blip>
          <a:srcRect t="33685" r="3331"/>
          <a:stretch/>
        </p:blipFill>
        <p:spPr>
          <a:xfrm>
            <a:off x="9619488" y="5493846"/>
            <a:ext cx="2540762" cy="134669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/>
          <p:nvPr/>
        </p:nvSpPr>
        <p:spPr>
          <a:xfrm>
            <a:off x="9619488" y="5493847"/>
            <a:ext cx="2540762" cy="1346691"/>
          </a:xfrm>
          <a:prstGeom prst="rect">
            <a:avLst/>
          </a:prstGeom>
          <a:solidFill>
            <a:schemeClr val="lt1">
              <a:alpha val="69803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82" b="1" i="0" u="none" strike="noStrike" cap="none">
              <a:solidFill>
                <a:srgbClr val="C3C3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2BB79-2479-40B3-9B48-79D263C0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3" y="483570"/>
            <a:ext cx="6067664" cy="1672237"/>
          </a:xfrm>
        </p:spPr>
        <p:txBody>
          <a:bodyPr vert="horz" lIns="91202" tIns="45601" rIns="91202" bIns="45601" rtlCol="0" anchor="ctr">
            <a:normAutofit fontScale="90000"/>
          </a:bodyPr>
          <a:lstStyle/>
          <a:p>
            <a:r>
              <a:rPr lang="en-US" sz="4389" b="1" dirty="0"/>
              <a:t>SAVE THE DATE! </a:t>
            </a:r>
            <a:br>
              <a:rPr lang="en-US" sz="4389" b="1" dirty="0"/>
            </a:br>
            <a:r>
              <a:rPr lang="en-US" sz="4389" b="1" dirty="0">
                <a:solidFill>
                  <a:srgbClr val="0070C0"/>
                </a:solidFill>
              </a:rPr>
              <a:t>INFORMAL GATHERING</a:t>
            </a:r>
            <a:br>
              <a:rPr lang="cs-CZ" sz="4389" b="1" dirty="0">
                <a:solidFill>
                  <a:srgbClr val="0070C0"/>
                </a:solidFill>
              </a:rPr>
            </a:br>
            <a:r>
              <a:rPr lang="en-US" sz="4389" b="1" dirty="0">
                <a:solidFill>
                  <a:srgbClr val="0070C0"/>
                </a:solidFill>
              </a:rPr>
              <a:t>to celebrate new Partnership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sz="half" idx="2"/>
          </p:nvPr>
        </p:nvSpPr>
        <p:spPr>
          <a:xfrm>
            <a:off x="200758" y="2252873"/>
            <a:ext cx="5778399" cy="4312263"/>
          </a:xfrm>
          <a:prstGeom prst="rect">
            <a:avLst/>
          </a:prstGeom>
        </p:spPr>
        <p:txBody>
          <a:bodyPr spcFirstLastPara="1" vert="horz" lIns="91202" tIns="45601" rIns="91202" bIns="45601" rtlCol="0" anchorCtr="0">
            <a:noAutofit/>
          </a:bodyPr>
          <a:lstStyle/>
          <a:p>
            <a:pPr>
              <a:spcBef>
                <a:spcPts val="0"/>
              </a:spcBef>
              <a:spcAft>
                <a:spcPts val="598"/>
              </a:spcAft>
            </a:pPr>
            <a:r>
              <a:rPr lang="en-US" sz="1795" b="1" dirty="0"/>
              <a:t>WHEN: April 1st</a:t>
            </a:r>
          </a:p>
          <a:p>
            <a:pPr>
              <a:spcBef>
                <a:spcPts val="0"/>
              </a:spcBef>
              <a:spcAft>
                <a:spcPts val="598"/>
              </a:spcAft>
            </a:pPr>
            <a:r>
              <a:rPr lang="cs-CZ" sz="1696" dirty="0"/>
              <a:t>3</a:t>
            </a:r>
            <a:r>
              <a:rPr lang="en-US" sz="1696" dirty="0"/>
              <a:t>:00</a:t>
            </a:r>
            <a:r>
              <a:rPr lang="cs-CZ" sz="1696" dirty="0"/>
              <a:t>–4</a:t>
            </a:r>
            <a:r>
              <a:rPr lang="en-US" sz="1696" dirty="0"/>
              <a:t>:00</a:t>
            </a:r>
            <a:r>
              <a:rPr lang="cs-CZ" sz="1696" dirty="0"/>
              <a:t> PM</a:t>
            </a:r>
            <a:r>
              <a:rPr lang="en-US" sz="1696" dirty="0"/>
              <a:t> C</a:t>
            </a:r>
            <a:r>
              <a:rPr lang="cs-CZ" sz="1696" dirty="0"/>
              <a:t>EST (Olomouc) </a:t>
            </a:r>
            <a:r>
              <a:rPr lang="en-US" sz="1696" dirty="0"/>
              <a:t>/</a:t>
            </a:r>
            <a:r>
              <a:rPr lang="cs-CZ" sz="1696" dirty="0"/>
              <a:t>8:00–9:00 AM</a:t>
            </a:r>
            <a:r>
              <a:rPr lang="en-US" sz="1696" dirty="0"/>
              <a:t> </a:t>
            </a:r>
            <a:r>
              <a:rPr lang="cs-CZ" sz="1696" dirty="0"/>
              <a:t>CDT (Mi</a:t>
            </a:r>
            <a:r>
              <a:rPr lang="en-US" sz="1696" dirty="0"/>
              <a:t>nnesota</a:t>
            </a:r>
            <a:r>
              <a:rPr lang="cs-CZ" sz="1696" dirty="0"/>
              <a:t>)</a:t>
            </a:r>
            <a:endParaRPr lang="en-US" sz="1696" dirty="0"/>
          </a:p>
          <a:p>
            <a:pPr>
              <a:spcBef>
                <a:spcPts val="0"/>
              </a:spcBef>
              <a:spcAft>
                <a:spcPts val="598"/>
              </a:spcAft>
            </a:pPr>
            <a:r>
              <a:rPr lang="en-US" sz="1696" dirty="0"/>
              <a:t>VENUE: Rector</a:t>
            </a:r>
            <a:r>
              <a:rPr lang="cs-CZ" sz="1696" dirty="0"/>
              <a:t>‘s</a:t>
            </a:r>
            <a:r>
              <a:rPr lang="en-US" sz="1696" dirty="0"/>
              <a:t> Meeting Room UP, Online</a:t>
            </a:r>
          </a:p>
          <a:p>
            <a:pPr>
              <a:spcBef>
                <a:spcPts val="0"/>
              </a:spcBef>
              <a:spcAft>
                <a:spcPts val="598"/>
              </a:spcAft>
            </a:pPr>
            <a:endParaRPr lang="en-US" sz="499" b="1" dirty="0"/>
          </a:p>
          <a:p>
            <a:pPr marL="535180" indent="-178922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•"/>
            </a:pPr>
            <a:r>
              <a:rPr lang="en-US" sz="1696" b="1" dirty="0"/>
              <a:t>Celebrating the newly started collaborations </a:t>
            </a:r>
            <a:r>
              <a:rPr lang="en-US" sz="1696" dirty="0"/>
              <a:t>across faculties of UP and UMN </a:t>
            </a:r>
          </a:p>
          <a:p>
            <a:pPr marL="535180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</a:pPr>
            <a:r>
              <a:rPr lang="en-US" sz="1696" i="1" dirty="0">
                <a:solidFill>
                  <a:srgbClr val="A13A20"/>
                </a:solidFill>
              </a:rPr>
              <a:t>Vít Procházka, Eva Janebová</a:t>
            </a:r>
          </a:p>
          <a:p>
            <a:pPr marL="535180" indent="-178922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•"/>
            </a:pPr>
            <a:r>
              <a:rPr lang="en-US" sz="1696" b="1" dirty="0"/>
              <a:t>Mix and mingle (hybrid) </a:t>
            </a:r>
            <a:endParaRPr lang="cs-CZ" sz="1696" b="1" dirty="0"/>
          </a:p>
          <a:p>
            <a:pPr marL="535180" indent="-178922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•"/>
            </a:pPr>
            <a:r>
              <a:rPr lang="cs-CZ" sz="1696" dirty="0"/>
              <a:t>Joint </a:t>
            </a:r>
            <a:r>
              <a:rPr lang="en-US" sz="1696" dirty="0"/>
              <a:t>UMN-UP Professional  Community</a:t>
            </a:r>
            <a:endParaRPr lang="cs-CZ" sz="1696" dirty="0"/>
          </a:p>
          <a:p>
            <a:pPr marL="535180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</a:pPr>
            <a:r>
              <a:rPr lang="en-US" sz="1696" i="1" dirty="0">
                <a:solidFill>
                  <a:srgbClr val="A13A20"/>
                </a:solidFill>
              </a:rPr>
              <a:t>Christopher Johnstone, Gayle Woodruff</a:t>
            </a:r>
          </a:p>
          <a:p>
            <a:pPr marL="342008" indent="-342008"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•"/>
            </a:pPr>
            <a:endParaRPr lang="en-US" sz="499" dirty="0"/>
          </a:p>
          <a:p>
            <a:pPr>
              <a:spcBef>
                <a:spcPts val="0"/>
              </a:spcBef>
              <a:spcAft>
                <a:spcPts val="598"/>
              </a:spcAft>
            </a:pPr>
            <a:r>
              <a:rPr lang="en-US" sz="1696" dirty="0"/>
              <a:t>Followed by coffee and cookies with</a:t>
            </a:r>
            <a:r>
              <a:rPr lang="cs-CZ" sz="1696" dirty="0"/>
              <a:t> </a:t>
            </a:r>
            <a:r>
              <a:rPr lang="en-US" sz="1696" i="1" dirty="0">
                <a:solidFill>
                  <a:srgbClr val="A13A20"/>
                </a:solidFill>
              </a:rPr>
              <a:t>Christopher Johnstone </a:t>
            </a:r>
            <a:r>
              <a:rPr lang="cs-CZ" sz="1696" i="1" dirty="0">
                <a:solidFill>
                  <a:srgbClr val="A13A20"/>
                </a:solidFill>
              </a:rPr>
              <a:t> </a:t>
            </a:r>
            <a:r>
              <a:rPr lang="cs-CZ" sz="1696" dirty="0"/>
              <a:t>(</a:t>
            </a:r>
            <a:r>
              <a:rPr lang="en-US" sz="1696" dirty="0"/>
              <a:t>University of Minnesota</a:t>
            </a:r>
            <a:r>
              <a:rPr lang="cs-CZ" sz="1696" dirty="0"/>
              <a:t>) and </a:t>
            </a:r>
            <a:r>
              <a:rPr lang="cs-CZ" sz="1696" i="1" dirty="0">
                <a:solidFill>
                  <a:srgbClr val="A13A20"/>
                </a:solidFill>
              </a:rPr>
              <a:t>Dave Stepan </a:t>
            </a:r>
            <a:r>
              <a:rPr lang="cs-CZ" sz="1696" dirty="0"/>
              <a:t>(SOKOL Minnesota) at 4:00–4:30 PM.</a:t>
            </a:r>
          </a:p>
          <a:p>
            <a:pPr>
              <a:spcBef>
                <a:spcPts val="0"/>
              </a:spcBef>
              <a:spcAft>
                <a:spcPts val="598"/>
              </a:spcAft>
            </a:pPr>
            <a:r>
              <a:rPr lang="cs-CZ" sz="199" dirty="0"/>
              <a:t>..</a:t>
            </a:r>
          </a:p>
          <a:p>
            <a:pPr>
              <a:spcBef>
                <a:spcPts val="0"/>
              </a:spcBef>
              <a:spcAft>
                <a:spcPts val="598"/>
              </a:spcAft>
            </a:pPr>
            <a:r>
              <a:rPr lang="en-GB" sz="1696" dirty="0"/>
              <a:t>Register</a:t>
            </a:r>
            <a:r>
              <a:rPr lang="cs-CZ" sz="1696" dirty="0"/>
              <a:t> </a:t>
            </a:r>
            <a:r>
              <a:rPr lang="en-GB" sz="1696" b="1" dirty="0">
                <a:hlinkClick r:id="rId3"/>
              </a:rPr>
              <a:t>here</a:t>
            </a:r>
            <a:r>
              <a:rPr lang="cs-CZ" sz="1696" dirty="0"/>
              <a:t>,</a:t>
            </a:r>
            <a:r>
              <a:rPr lang="en-GB" sz="1696" dirty="0"/>
              <a:t> please.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3888" y="199"/>
            <a:ext cx="5946362" cy="6840141"/>
          </a:xfrm>
          <a:prstGeom prst="rect">
            <a:avLst/>
          </a:prstGeom>
          <a:solidFill>
            <a:srgbClr val="A13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23">
              <a:buClrTx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2458" y="483570"/>
            <a:ext cx="4833699" cy="27360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23">
              <a:buClrTx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431887" y="693334"/>
            <a:ext cx="1413081" cy="2316528"/>
          </a:xfrm>
          <a:prstGeom prst="rect">
            <a:avLst/>
          </a:prstGeom>
          <a:noFill/>
        </p:spPr>
      </p:pic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2458" y="3502351"/>
            <a:ext cx="4833699" cy="27360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23">
              <a:buClrTx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285206" y="3712115"/>
            <a:ext cx="3706444" cy="2316528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57033-1974-4898-8883-442856F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13" y="1270000"/>
            <a:ext cx="11274660" cy="772160"/>
          </a:xfrm>
        </p:spPr>
        <p:txBody>
          <a:bodyPr>
            <a:noAutofit/>
          </a:bodyPr>
          <a:lstStyle/>
          <a:p>
            <a:r>
              <a:rPr lang="cs-CZ" sz="3300" dirty="0"/>
              <a:t>Palacký – Minnesota  </a:t>
            </a:r>
            <a:r>
              <a:rPr lang="cs-CZ" sz="3300" dirty="0">
                <a:solidFill>
                  <a:srgbClr val="C00000"/>
                </a:solidFill>
              </a:rPr>
              <a:t>P</a:t>
            </a:r>
            <a:r>
              <a:rPr lang="cs-CZ" sz="3300" dirty="0"/>
              <a:t>rofessional </a:t>
            </a:r>
            <a:r>
              <a:rPr lang="cs-CZ" sz="3300" dirty="0">
                <a:solidFill>
                  <a:srgbClr val="C00000"/>
                </a:solidFill>
              </a:rPr>
              <a:t>L</a:t>
            </a:r>
            <a:r>
              <a:rPr lang="cs-CZ" sz="3300" dirty="0"/>
              <a:t>earning </a:t>
            </a:r>
            <a:r>
              <a:rPr lang="cs-CZ" sz="3300" dirty="0" err="1">
                <a:solidFill>
                  <a:srgbClr val="C00000"/>
                </a:solidFill>
              </a:rPr>
              <a:t>C</a:t>
            </a:r>
            <a:r>
              <a:rPr lang="cs-CZ" sz="3300" dirty="0" err="1"/>
              <a:t>ommunity</a:t>
            </a:r>
            <a:r>
              <a:rPr lang="cs-CZ" sz="3300" dirty="0"/>
              <a:t>  </a:t>
            </a:r>
            <a:endParaRPr lang="en-US" sz="33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4053216-F4D2-4F4A-85C2-FF74101B68B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PLC is NOT A </a:t>
            </a:r>
            <a:r>
              <a:rPr lang="en-US" strike="sngStrike" dirty="0"/>
              <a:t>TRAINING,</a:t>
            </a:r>
            <a:r>
              <a:rPr lang="en-US" dirty="0"/>
              <a:t> it is coaching academics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Design and deliver international curricula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Become empowered International Educators</a:t>
            </a:r>
          </a:p>
        </p:txBody>
      </p:sp>
      <p:pic>
        <p:nvPicPr>
          <p:cNvPr id="8" name="Google Shape;93;p4" descr="global_competency.jpg">
            <a:extLst>
              <a:ext uri="{FF2B5EF4-FFF2-40B4-BE49-F238E27FC236}">
                <a16:creationId xmlns:a16="http://schemas.microsoft.com/office/drawing/2014/main" id="{714F3215-4124-4DF4-93BC-14BF2F845E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839"/>
          <a:stretch/>
        </p:blipFill>
        <p:spPr>
          <a:xfrm>
            <a:off x="1435395" y="1944813"/>
            <a:ext cx="4156035" cy="42964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2876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8B46-6D36-A744-A82B-F7BF81F8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77" y="1698058"/>
            <a:ext cx="11240428" cy="11789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the Institute for Excellence</a:t>
            </a:r>
            <a:br>
              <a:rPr lang="cs-CZ" dirty="0"/>
            </a:br>
            <a:r>
              <a:rPr lang="en-US" dirty="0"/>
              <a:t>in Internationalization (IEI)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1F37F-84B5-364D-87F6-1BB07B4A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870" y="3189249"/>
            <a:ext cx="9851649" cy="2766708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>
                <a:hlinkClick r:id="rId2"/>
              </a:rPr>
              <a:t>www.upol.cz/iei</a:t>
            </a:r>
            <a:endParaRPr lang="en-US" dirty="0"/>
          </a:p>
          <a:p>
            <a:pPr marL="114300" indent="0" algn="ctr">
              <a:buNone/>
            </a:pPr>
            <a:r>
              <a:rPr lang="en-US" dirty="0"/>
              <a:t>Eva </a:t>
            </a:r>
            <a:r>
              <a:rPr lang="en-US" dirty="0" err="1"/>
              <a:t>Janebová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eva.janebova@upol.cz</a:t>
            </a:r>
            <a:endParaRPr lang="en-US" dirty="0"/>
          </a:p>
          <a:p>
            <a:pPr marL="114300" indent="0" algn="ctr">
              <a:buNone/>
            </a:pPr>
            <a:r>
              <a:rPr lang="en-US" dirty="0"/>
              <a:t>Christopher Medalis </a:t>
            </a:r>
            <a:r>
              <a:rPr lang="en-US" dirty="0">
                <a:hlinkClick r:id="rId4"/>
              </a:rPr>
              <a:t>christopher.medalis@upol.cz</a:t>
            </a:r>
            <a:endParaRPr lang="en-US" dirty="0"/>
          </a:p>
          <a:p>
            <a:pPr marL="114300" indent="0" algn="ctr">
              <a:buNone/>
            </a:pPr>
            <a:endParaRPr lang="en-US" dirty="0"/>
          </a:p>
        </p:txBody>
      </p:sp>
      <p:sp>
        <p:nvSpPr>
          <p:cNvPr id="4" name="Google Shape;115;p5">
            <a:extLst>
              <a:ext uri="{FF2B5EF4-FFF2-40B4-BE49-F238E27FC236}">
                <a16:creationId xmlns:a16="http://schemas.microsoft.com/office/drawing/2014/main" id="{3BBA7DD6-F50F-41B4-89D3-C938074D00F7}"/>
              </a:ext>
            </a:extLst>
          </p:cNvPr>
          <p:cNvSpPr/>
          <p:nvPr/>
        </p:nvSpPr>
        <p:spPr>
          <a:xfrm>
            <a:off x="9619488" y="5493845"/>
            <a:ext cx="2540762" cy="1346693"/>
          </a:xfrm>
          <a:prstGeom prst="rect">
            <a:avLst/>
          </a:prstGeom>
          <a:solidFill>
            <a:schemeClr val="lt1">
              <a:alpha val="69803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82" b="1" i="0" u="none" strike="noStrike" cap="none">
              <a:solidFill>
                <a:srgbClr val="C3C3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8776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858644" y="1260088"/>
            <a:ext cx="10329048" cy="70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500"/>
            </a:pPr>
            <a:r>
              <a:rPr lang="cs-CZ" sz="3300" dirty="0"/>
              <a:t>Institute </a:t>
            </a:r>
            <a:r>
              <a:rPr lang="cs-CZ" sz="3300" dirty="0" err="1"/>
              <a:t>for</a:t>
            </a:r>
            <a:r>
              <a:rPr lang="cs-CZ" sz="3300" dirty="0"/>
              <a:t> Excellence in </a:t>
            </a:r>
            <a:r>
              <a:rPr lang="cs-CZ" sz="3300" dirty="0" err="1"/>
              <a:t>Internationalization</a:t>
            </a:r>
            <a:r>
              <a:rPr lang="cs-CZ" sz="3300" dirty="0"/>
              <a:t> (IEI) UP Project </a:t>
            </a:r>
            <a:r>
              <a:rPr lang="cs-CZ" sz="3300" dirty="0" err="1"/>
              <a:t>activities</a:t>
            </a:r>
            <a:r>
              <a:rPr lang="cs-CZ" sz="3300" dirty="0"/>
              <a:t> in 2021/2022:</a:t>
            </a:r>
            <a:endParaRPr sz="3300" dirty="0"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391287" y="2471020"/>
            <a:ext cx="10947300" cy="426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4C4C4E"/>
                </a:solidFill>
                <a:latin typeface="+mj-lt"/>
              </a:rPr>
              <a:t>D</a:t>
            </a:r>
            <a:r>
              <a:rPr lang="en-US" sz="2200" b="0" i="0" dirty="0">
                <a:solidFill>
                  <a:srgbClr val="4C4C4E"/>
                </a:solidFill>
                <a:effectLst/>
                <a:latin typeface="+mj-lt"/>
              </a:rPr>
              <a:t>esigned and delivered </a:t>
            </a:r>
            <a:r>
              <a:rPr lang="cs-CZ" sz="2200" b="1" dirty="0">
                <a:solidFill>
                  <a:srgbClr val="C00000"/>
                </a:solidFill>
                <a:latin typeface="+mj-lt"/>
              </a:rPr>
              <a:t>5</a:t>
            </a:r>
            <a:r>
              <a:rPr lang="en-US" sz="2200" b="1" i="0" dirty="0">
                <a:solidFill>
                  <a:srgbClr val="C00000"/>
                </a:solidFill>
                <a:effectLst/>
                <a:latin typeface="+mj-lt"/>
              </a:rPr>
              <a:t> symposia and training</a:t>
            </a:r>
            <a:r>
              <a:rPr lang="cs-CZ" sz="2200" b="1" i="0" dirty="0">
                <a:solidFill>
                  <a:srgbClr val="C00000"/>
                </a:solidFill>
                <a:effectLst/>
                <a:latin typeface="+mj-lt"/>
              </a:rPr>
              <a:t>s</a:t>
            </a:r>
            <a:r>
              <a:rPr lang="en-US" sz="2200" b="1" i="0" dirty="0">
                <a:solidFill>
                  <a:srgbClr val="C00000"/>
                </a:solidFill>
                <a:effectLst/>
                <a:latin typeface="+mj-lt"/>
              </a:rPr>
              <a:t> for</a:t>
            </a:r>
            <a:r>
              <a:rPr lang="cs-CZ" sz="2200" b="1" i="0" dirty="0">
                <a:solidFill>
                  <a:srgbClr val="C00000"/>
                </a:solidFill>
                <a:effectLst/>
                <a:latin typeface="+mj-lt"/>
              </a:rPr>
              <a:t> 200+ </a:t>
            </a:r>
            <a:r>
              <a:rPr lang="en-US" sz="2200" i="0" dirty="0">
                <a:solidFill>
                  <a:srgbClr val="4C4C4E"/>
                </a:solidFill>
                <a:effectLst/>
                <a:latin typeface="+mj-lt"/>
              </a:rPr>
              <a:t>academics, international officers and</a:t>
            </a:r>
            <a:r>
              <a:rPr lang="cs-CZ" sz="2200" i="0" dirty="0">
                <a:solidFill>
                  <a:srgbClr val="4C4C4E"/>
                </a:solidFill>
                <a:effectLst/>
                <a:latin typeface="+mj-lt"/>
              </a:rPr>
              <a:t> university </a:t>
            </a:r>
            <a:r>
              <a:rPr lang="en-US" sz="2200" i="0" dirty="0">
                <a:solidFill>
                  <a:srgbClr val="4C4C4E"/>
                </a:solidFill>
                <a:effectLst/>
                <a:latin typeface="+mj-lt"/>
              </a:rPr>
              <a:t>leadership </a:t>
            </a:r>
            <a:r>
              <a:rPr lang="en-US" sz="2200" b="0" i="0" dirty="0">
                <a:solidFill>
                  <a:srgbClr val="4C4C4E"/>
                </a:solidFill>
                <a:effectLst/>
                <a:latin typeface="+mj-lt"/>
              </a:rPr>
              <a:t>(</a:t>
            </a:r>
            <a:r>
              <a:rPr lang="cs-CZ" sz="2200" b="0" i="0" dirty="0" err="1">
                <a:solidFill>
                  <a:srgbClr val="4C4C4E"/>
                </a:solidFill>
                <a:effectLst/>
                <a:latin typeface="+mj-lt"/>
              </a:rPr>
              <a:t>see</a:t>
            </a:r>
            <a:r>
              <a:rPr lang="cs-CZ" sz="2200" b="0" i="0" dirty="0">
                <a:solidFill>
                  <a:srgbClr val="4C4C4E"/>
                </a:solidFill>
                <a:effectLst/>
                <a:latin typeface="+mj-lt"/>
              </a:rPr>
              <a:t> </a:t>
            </a:r>
            <a:r>
              <a:rPr lang="en-US" sz="2200" b="0" i="0" u="none" strike="noStrike" dirty="0">
                <a:solidFill>
                  <a:srgbClr val="006FAD"/>
                </a:solidFill>
                <a:effectLst/>
                <a:latin typeface="+mj-lt"/>
                <a:hlinkClick r:id="rId3"/>
              </a:rPr>
              <a:t>Trainings/Events</a:t>
            </a:r>
            <a:r>
              <a:rPr lang="en-US" sz="2200" b="0" i="0" u="none" strike="noStrike" dirty="0">
                <a:solidFill>
                  <a:srgbClr val="006FAD"/>
                </a:solidFill>
                <a:effectLst/>
                <a:latin typeface="+mj-lt"/>
              </a:rPr>
              <a:t> </a:t>
            </a:r>
            <a:r>
              <a:rPr lang="en-US" sz="2200" dirty="0">
                <a:solidFill>
                  <a:srgbClr val="4C4C4E"/>
                </a:solidFill>
                <a:latin typeface="+mj-lt"/>
              </a:rPr>
              <a:t>on IEI website</a:t>
            </a:r>
            <a:r>
              <a:rPr lang="en-US" sz="2200" b="0" i="0" dirty="0">
                <a:solidFill>
                  <a:srgbClr val="4C4C4E"/>
                </a:solidFill>
                <a:effectLst/>
                <a:latin typeface="+mj-lt"/>
              </a:rPr>
              <a:t>).</a:t>
            </a:r>
            <a:endParaRPr lang="en-US" sz="2200" dirty="0">
              <a:solidFill>
                <a:srgbClr val="4C4C4E"/>
              </a:solidFill>
              <a:latin typeface="+mj-lt"/>
            </a:endParaRP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4C4C4E"/>
                </a:solidFill>
                <a:latin typeface="+mj-lt"/>
              </a:rPr>
              <a:t>L</a:t>
            </a:r>
            <a:r>
              <a:rPr lang="en-US" sz="2200" b="1" i="0" dirty="0">
                <a:solidFill>
                  <a:srgbClr val="4C4C4E"/>
                </a:solidFill>
                <a:effectLst/>
                <a:latin typeface="+mj-lt"/>
              </a:rPr>
              <a:t>ead</a:t>
            </a:r>
            <a:r>
              <a:rPr lang="cs-CZ" sz="2200" b="1" dirty="0" err="1">
                <a:solidFill>
                  <a:srgbClr val="4C4C4E"/>
                </a:solidFill>
                <a:latin typeface="+mj-lt"/>
              </a:rPr>
              <a:t>ing</a:t>
            </a:r>
            <a:r>
              <a:rPr lang="en-US" sz="2200" b="1" i="0" dirty="0">
                <a:solidFill>
                  <a:srgbClr val="4C4C4E"/>
                </a:solidFill>
                <a:effectLst/>
                <a:latin typeface="+mj-lt"/>
              </a:rPr>
              <a:t> 2 </a:t>
            </a:r>
            <a:r>
              <a:rPr lang="en-US" sz="2200" b="1" i="0" u="none" strike="noStrike" dirty="0">
                <a:solidFill>
                  <a:srgbClr val="006FAD"/>
                </a:solidFill>
                <a:effectLst/>
                <a:latin typeface="+mj-lt"/>
                <a:hlinkClick r:id="rId4"/>
              </a:rPr>
              <a:t>Erasmus+ </a:t>
            </a:r>
            <a:r>
              <a:rPr lang="cs-CZ" sz="2200" b="1" i="0" u="none" strike="noStrike" dirty="0" err="1">
                <a:solidFill>
                  <a:srgbClr val="006FAD"/>
                </a:solidFill>
                <a:effectLst/>
                <a:latin typeface="+mj-lt"/>
                <a:hlinkClick r:id="rId4"/>
              </a:rPr>
              <a:t>Strategic</a:t>
            </a:r>
            <a:r>
              <a:rPr lang="cs-CZ" sz="2200" b="1" i="0" u="none" strike="noStrike" dirty="0">
                <a:solidFill>
                  <a:srgbClr val="006FAD"/>
                </a:solidFill>
                <a:effectLst/>
                <a:latin typeface="+mj-lt"/>
                <a:hlinkClick r:id="rId4"/>
              </a:rPr>
              <a:t> </a:t>
            </a:r>
            <a:r>
              <a:rPr lang="cs-CZ" sz="2200" b="1" i="0" u="none" strike="noStrike" dirty="0" err="1">
                <a:solidFill>
                  <a:srgbClr val="006FAD"/>
                </a:solidFill>
                <a:effectLst/>
                <a:latin typeface="+mj-lt"/>
                <a:hlinkClick r:id="rId4"/>
              </a:rPr>
              <a:t>partnership</a:t>
            </a:r>
            <a:r>
              <a:rPr lang="en-US" sz="2200" b="1" i="0" u="none" strike="noStrike" dirty="0">
                <a:solidFill>
                  <a:srgbClr val="006FAD"/>
                </a:solidFill>
                <a:effectLst/>
                <a:latin typeface="+mj-lt"/>
                <a:hlinkClick r:id="rId4"/>
              </a:rPr>
              <a:t> projects</a:t>
            </a:r>
            <a:r>
              <a:rPr lang="en-US" sz="2200" b="1" i="0" dirty="0">
                <a:solidFill>
                  <a:srgbClr val="4C4C4E"/>
                </a:solidFill>
                <a:effectLst/>
                <a:latin typeface="+mj-lt"/>
              </a:rPr>
              <a:t> </a:t>
            </a:r>
            <a:r>
              <a:rPr lang="en-US" sz="2200" b="0" i="0" dirty="0">
                <a:solidFill>
                  <a:srgbClr val="4C4C4E"/>
                </a:solidFill>
                <a:effectLst/>
                <a:latin typeface="+mj-lt"/>
              </a:rPr>
              <a:t>with</a:t>
            </a:r>
            <a:r>
              <a:rPr lang="cs-CZ" sz="2200" b="0" i="0" dirty="0">
                <a:solidFill>
                  <a:srgbClr val="4C4C4E"/>
                </a:solidFill>
                <a:effectLst/>
                <a:latin typeface="+mj-lt"/>
              </a:rPr>
              <a:t> 7</a:t>
            </a:r>
            <a:r>
              <a:rPr lang="en-US" sz="2200" b="0" i="0" dirty="0">
                <a:solidFill>
                  <a:srgbClr val="4C4C4E"/>
                </a:solidFill>
                <a:effectLst/>
                <a:latin typeface="+mj-lt"/>
              </a:rPr>
              <a:t> teams in the Czech Republic, EU countries, and the USA.  Applied for a Capacity Building project to assist Ukrainian universities with international competencies.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4C4C4E"/>
                </a:solidFill>
                <a:latin typeface="+mj-lt"/>
              </a:rPr>
              <a:t>Launching an </a:t>
            </a:r>
            <a:r>
              <a:rPr lang="en-US" sz="2200" b="1" i="1" dirty="0">
                <a:solidFill>
                  <a:srgbClr val="C00000"/>
                </a:solidFill>
                <a:latin typeface="+mj-lt"/>
              </a:rPr>
              <a:t>Online Community</a:t>
            </a:r>
            <a:r>
              <a:rPr lang="en-US" sz="2200" dirty="0">
                <a:solidFill>
                  <a:srgbClr val="4C4C4E"/>
                </a:solidFill>
                <a:latin typeface="+mj-lt"/>
              </a:rPr>
              <a:t> </a:t>
            </a:r>
            <a:r>
              <a:rPr lang="cs-CZ" sz="2200" dirty="0">
                <a:solidFill>
                  <a:srgbClr val="4C4C4E"/>
                </a:solidFill>
                <a:latin typeface="+mj-lt"/>
              </a:rPr>
              <a:t> (</a:t>
            </a:r>
            <a:r>
              <a:rPr lang="en-US" sz="2200" dirty="0">
                <a:solidFill>
                  <a:srgbClr val="006FAD"/>
                </a:solidFill>
                <a:latin typeface="+mj-lt"/>
                <a:hlinkClick r:id="rId4"/>
              </a:rPr>
              <a:t>Going Virtual Community</a:t>
            </a:r>
            <a:r>
              <a:rPr lang="en-US" sz="2200" dirty="0">
                <a:solidFill>
                  <a:srgbClr val="4C4C4E"/>
                </a:solidFill>
                <a:latin typeface="+mj-lt"/>
              </a:rPr>
              <a:t>)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4C4C4E"/>
                </a:solidFill>
                <a:latin typeface="+mj-lt"/>
              </a:rPr>
              <a:t>P</a:t>
            </a:r>
            <a:r>
              <a:rPr lang="en-US" sz="2200" b="1" i="0" dirty="0">
                <a:solidFill>
                  <a:srgbClr val="4C4C4E"/>
                </a:solidFill>
                <a:effectLst/>
                <a:latin typeface="+mj-lt"/>
              </a:rPr>
              <a:t>iloting </a:t>
            </a:r>
            <a:r>
              <a:rPr lang="en-US" sz="2200" b="1" i="1" dirty="0">
                <a:solidFill>
                  <a:srgbClr val="C00000"/>
                </a:solidFill>
                <a:effectLst/>
                <a:latin typeface="+mj-lt"/>
              </a:rPr>
              <a:t>Professional Learning Communities </a:t>
            </a:r>
            <a:r>
              <a:rPr lang="en-US" sz="2200" b="1" dirty="0">
                <a:solidFill>
                  <a:srgbClr val="4C4C4E"/>
                </a:solidFill>
                <a:effectLst/>
                <a:latin typeface="+mj-lt"/>
              </a:rPr>
              <a:t>with</a:t>
            </a:r>
            <a:r>
              <a:rPr lang="en-US" sz="2200" b="1" dirty="0">
                <a:solidFill>
                  <a:srgbClr val="4C4C4E"/>
                </a:solidFill>
                <a:latin typeface="+mj-lt"/>
              </a:rPr>
              <a:t> </a:t>
            </a:r>
            <a:r>
              <a:rPr lang="cs-CZ" sz="2200" b="1" dirty="0">
                <a:solidFill>
                  <a:srgbClr val="4C4C4E"/>
                </a:solidFill>
                <a:latin typeface="+mj-lt"/>
              </a:rPr>
              <a:t>University </a:t>
            </a:r>
            <a:r>
              <a:rPr lang="cs-CZ" sz="2200" b="1" dirty="0" err="1">
                <a:solidFill>
                  <a:srgbClr val="4C4C4E"/>
                </a:solidFill>
                <a:latin typeface="+mj-lt"/>
              </a:rPr>
              <a:t>of</a:t>
            </a:r>
            <a:r>
              <a:rPr lang="cs-CZ" sz="2200" b="1" dirty="0">
                <a:solidFill>
                  <a:srgbClr val="4C4C4E"/>
                </a:solidFill>
                <a:latin typeface="+mj-lt"/>
              </a:rPr>
              <a:t> Minnesota </a:t>
            </a:r>
            <a:r>
              <a:rPr lang="cs-CZ" sz="2200" dirty="0">
                <a:solidFill>
                  <a:srgbClr val="4C4C4E"/>
                </a:solidFill>
                <a:latin typeface="+mj-lt"/>
              </a:rPr>
              <a:t>and 5 </a:t>
            </a:r>
            <a:r>
              <a:rPr lang="cs-CZ" sz="2200" dirty="0" err="1">
                <a:solidFill>
                  <a:srgbClr val="4C4C4E"/>
                </a:solidFill>
                <a:latin typeface="+mj-lt"/>
              </a:rPr>
              <a:t>European</a:t>
            </a:r>
            <a:r>
              <a:rPr lang="en-US" sz="2200" dirty="0">
                <a:solidFill>
                  <a:srgbClr val="4C4C4E"/>
                </a:solidFill>
                <a:latin typeface="+mj-lt"/>
              </a:rPr>
              <a:t> universities </a:t>
            </a:r>
            <a:r>
              <a:rPr lang="cs-CZ" sz="2200" dirty="0">
                <a:solidFill>
                  <a:srgbClr val="4C4C4E"/>
                </a:solidFill>
                <a:latin typeface="+mj-lt"/>
              </a:rPr>
              <a:t> - </a:t>
            </a:r>
            <a:r>
              <a:rPr lang="en-US" sz="2200" b="0" i="0" dirty="0">
                <a:solidFill>
                  <a:srgbClr val="4C4C4E"/>
                </a:solidFill>
                <a:effectLst/>
                <a:latin typeface="+mj-lt"/>
              </a:rPr>
              <a:t>a new format of professional development of academics </a:t>
            </a:r>
            <a:endParaRPr lang="en-US" sz="2200" dirty="0">
              <a:solidFill>
                <a:srgbClr val="4C4C4E"/>
              </a:solidFill>
              <a:effectLst/>
              <a:latin typeface="+mj-lt"/>
            </a:endParaRP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b="1" i="0" dirty="0">
                <a:solidFill>
                  <a:srgbClr val="4C4C4E"/>
                </a:solidFill>
                <a:effectLst/>
                <a:latin typeface="+mj-lt"/>
              </a:rPr>
              <a:t>Expanding </a:t>
            </a:r>
            <a:r>
              <a:rPr lang="en-US" sz="2200" b="0" i="0" u="none" strike="noStrike" dirty="0">
                <a:solidFill>
                  <a:srgbClr val="006FAD"/>
                </a:solidFill>
                <a:effectLst/>
                <a:latin typeface="+mj-lt"/>
                <a:hlinkClick r:id="rId5"/>
              </a:rPr>
              <a:t>Services</a:t>
            </a:r>
            <a:r>
              <a:rPr lang="cs-CZ" sz="2200" u="none" strike="noStrike" dirty="0">
                <a:solidFill>
                  <a:srgbClr val="4C4C4E"/>
                </a:solidFill>
                <a:latin typeface="+mj-lt"/>
              </a:rPr>
              <a:t>, </a:t>
            </a:r>
            <a:r>
              <a:rPr lang="cs-CZ" sz="2200" u="none" strike="noStrike" dirty="0" err="1">
                <a:solidFill>
                  <a:srgbClr val="4C4C4E"/>
                </a:solidFill>
                <a:latin typeface="+mj-lt"/>
              </a:rPr>
              <a:t>e.g</a:t>
            </a:r>
            <a:r>
              <a:rPr lang="cs-CZ" sz="2200" u="none" strike="noStrike" dirty="0">
                <a:solidFill>
                  <a:srgbClr val="4C4C4E"/>
                </a:solidFill>
                <a:latin typeface="+mj-lt"/>
              </a:rPr>
              <a:t>.</a:t>
            </a:r>
            <a:r>
              <a:rPr lang="en-US" sz="2200" b="0" i="0" dirty="0">
                <a:solidFill>
                  <a:srgbClr val="4C4C4E"/>
                </a:solidFill>
                <a:effectLst/>
                <a:latin typeface="+mj-lt"/>
              </a:rPr>
              <a:t> </a:t>
            </a:r>
            <a:r>
              <a:rPr lang="cs-CZ" sz="2200" dirty="0" err="1">
                <a:solidFill>
                  <a:srgbClr val="4C4C4E"/>
                </a:solidFill>
                <a:latin typeface="+mj-lt"/>
              </a:rPr>
              <a:t>a</a:t>
            </a:r>
            <a:r>
              <a:rPr lang="cs-CZ" sz="2200" b="0" i="0" dirty="0" err="1">
                <a:solidFill>
                  <a:srgbClr val="4C4C4E"/>
                </a:solidFill>
                <a:effectLst/>
                <a:latin typeface="+mj-lt"/>
              </a:rPr>
              <a:t>cademic</a:t>
            </a:r>
            <a:r>
              <a:rPr lang="cs-CZ" sz="2200" b="0" i="0" dirty="0">
                <a:solidFill>
                  <a:srgbClr val="4C4C4E"/>
                </a:solidFill>
                <a:effectLst/>
                <a:latin typeface="+mj-lt"/>
              </a:rPr>
              <a:t> </a:t>
            </a:r>
            <a:r>
              <a:rPr lang="en-US" sz="2200" i="0" dirty="0">
                <a:solidFill>
                  <a:srgbClr val="4C4C4E"/>
                </a:solidFill>
                <a:effectLst/>
                <a:latin typeface="+mj-lt"/>
              </a:rPr>
              <a:t>mentoring,</a:t>
            </a:r>
            <a:r>
              <a:rPr lang="cs-CZ" sz="2200" dirty="0">
                <a:solidFill>
                  <a:srgbClr val="4C4C4E"/>
                </a:solidFill>
                <a:latin typeface="+mj-lt"/>
              </a:rPr>
              <a:t> curriculum </a:t>
            </a:r>
            <a:r>
              <a:rPr lang="en-US" sz="2200" i="0" dirty="0" err="1">
                <a:solidFill>
                  <a:srgbClr val="4C4C4E"/>
                </a:solidFill>
                <a:effectLst/>
                <a:latin typeface="+mj-lt"/>
              </a:rPr>
              <a:t>evaluat</a:t>
            </a:r>
            <a:r>
              <a:rPr lang="cs-CZ" sz="2200" i="0" dirty="0">
                <a:solidFill>
                  <a:srgbClr val="4C4C4E"/>
                </a:solidFill>
                <a:effectLst/>
                <a:latin typeface="+mj-lt"/>
              </a:rPr>
              <a:t>ion</a:t>
            </a:r>
            <a:endParaRPr lang="en-US" sz="2200" dirty="0">
              <a:latin typeface="+mj-lt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6">
            <a:alphaModFix/>
          </a:blip>
          <a:srcRect t="33685" r="3331"/>
          <a:stretch/>
        </p:blipFill>
        <p:spPr>
          <a:xfrm>
            <a:off x="9619488" y="5493846"/>
            <a:ext cx="2540762" cy="1346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9619488" y="5493845"/>
            <a:ext cx="2540762" cy="1346693"/>
          </a:xfrm>
          <a:prstGeom prst="rect">
            <a:avLst/>
          </a:prstGeom>
          <a:solidFill>
            <a:schemeClr val="lt1">
              <a:alpha val="69803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82" b="1" i="0" u="none" strike="noStrike" cap="none">
              <a:solidFill>
                <a:srgbClr val="C3C3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972558" y="1457097"/>
            <a:ext cx="10215134" cy="74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SzPts val="3500"/>
            </a:pPr>
            <a:r>
              <a:rPr lang="cs-CZ" sz="3500" dirty="0"/>
              <a:t>New </a:t>
            </a:r>
            <a:r>
              <a:rPr lang="cs-CZ" sz="3500" dirty="0" err="1"/>
              <a:t>Offerings</a:t>
            </a:r>
            <a:r>
              <a:rPr lang="cs-CZ" sz="3500" dirty="0"/>
              <a:t> </a:t>
            </a:r>
            <a:r>
              <a:rPr lang="cs-CZ" sz="3500" dirty="0" err="1"/>
              <a:t>for</a:t>
            </a:r>
            <a:r>
              <a:rPr lang="cs-CZ" sz="3500" dirty="0"/>
              <a:t> UP </a:t>
            </a:r>
            <a:r>
              <a:rPr lang="cs-CZ" sz="3500" dirty="0" err="1"/>
              <a:t>Academic</a:t>
            </a:r>
            <a:r>
              <a:rPr lang="cs-CZ" sz="3500" dirty="0"/>
              <a:t> </a:t>
            </a:r>
            <a:r>
              <a:rPr lang="cs-CZ" sz="3500" dirty="0" err="1"/>
              <a:t>Staff</a:t>
            </a:r>
            <a:endParaRPr sz="3500" dirty="0"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972557" y="2564780"/>
            <a:ext cx="10680467" cy="382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23888" indent="-509588">
              <a:spcBef>
                <a:spcPts val="1000"/>
              </a:spcBef>
              <a:buNone/>
              <a:tabLst>
                <a:tab pos="714375" algn="l"/>
              </a:tabLst>
            </a:pPr>
            <a:r>
              <a:rPr lang="cs-CZ" sz="2400" b="1" dirty="0">
                <a:latin typeface="+mj-lt"/>
              </a:rPr>
              <a:t>1.</a:t>
            </a:r>
            <a:r>
              <a:rPr lang="cs-CZ" sz="2400" dirty="0">
                <a:solidFill>
                  <a:srgbClr val="4C4C4E"/>
                </a:solidFill>
                <a:latin typeface="+mj-lt"/>
              </a:rPr>
              <a:t>	</a:t>
            </a:r>
            <a:r>
              <a:rPr lang="en-US" sz="2400" dirty="0">
                <a:solidFill>
                  <a:srgbClr val="4C4C4E"/>
                </a:solidFill>
                <a:latin typeface="+mj-lt"/>
              </a:rPr>
              <a:t>Join a </a:t>
            </a:r>
            <a:r>
              <a:rPr lang="en-US" sz="2400" b="1" dirty="0">
                <a:solidFill>
                  <a:srgbClr val="4C4C4E"/>
                </a:solidFill>
                <a:latin typeface="+mj-lt"/>
              </a:rPr>
              <a:t>new Online Community</a:t>
            </a:r>
            <a:r>
              <a:rPr lang="en-US" sz="2400" dirty="0">
                <a:solidFill>
                  <a:srgbClr val="4C4C4E"/>
                </a:solidFill>
                <a:latin typeface="+mj-lt"/>
              </a:rPr>
              <a:t> to improve teaching competences</a:t>
            </a:r>
            <a:r>
              <a:rPr lang="cs-CZ" sz="2400" dirty="0">
                <a:solidFill>
                  <a:srgbClr val="4C4C4E"/>
                </a:solidFill>
                <a:latin typeface="+mj-lt"/>
              </a:rPr>
              <a:t>:</a:t>
            </a:r>
          </a:p>
          <a:p>
            <a:pPr marL="1160463" indent="0">
              <a:spcBef>
                <a:spcPts val="1000"/>
              </a:spcBef>
              <a:buNone/>
              <a:tabLst>
                <a:tab pos="714375" algn="l"/>
              </a:tabLst>
            </a:pPr>
            <a:r>
              <a:rPr lang="en-US" sz="2400" dirty="0">
                <a:solidFill>
                  <a:srgbClr val="4C4C4E"/>
                </a:solidFill>
                <a:latin typeface="+mj-lt"/>
                <a:hlinkClick r:id="rId3"/>
              </a:rPr>
              <a:t>https://goingvirtual.eu</a:t>
            </a:r>
            <a:endParaRPr lang="cs-CZ" sz="2400" dirty="0">
              <a:solidFill>
                <a:srgbClr val="4C4C4E"/>
              </a:solidFill>
              <a:latin typeface="+mj-lt"/>
            </a:endParaRPr>
          </a:p>
          <a:p>
            <a:pPr marL="114300" indent="0">
              <a:spcBef>
                <a:spcPts val="1800"/>
              </a:spcBef>
              <a:buNone/>
              <a:tabLst>
                <a:tab pos="623888" algn="l"/>
              </a:tabLst>
            </a:pPr>
            <a:r>
              <a:rPr lang="cs-CZ" sz="2400" b="1" dirty="0">
                <a:latin typeface="+mj-lt"/>
              </a:rPr>
              <a:t>2.</a:t>
            </a:r>
            <a:r>
              <a:rPr lang="cs-CZ" sz="2400" dirty="0">
                <a:solidFill>
                  <a:srgbClr val="4C4C4E"/>
                </a:solidFill>
                <a:latin typeface="+mj-lt"/>
              </a:rPr>
              <a:t>	</a:t>
            </a:r>
            <a:r>
              <a:rPr lang="en-US" sz="2400" b="1" dirty="0">
                <a:solidFill>
                  <a:srgbClr val="4C4C4E"/>
                </a:solidFill>
                <a:latin typeface="+mj-lt"/>
              </a:rPr>
              <a:t>Conference</a:t>
            </a:r>
            <a:r>
              <a:rPr lang="en-US" sz="2400" dirty="0">
                <a:solidFill>
                  <a:srgbClr val="4C4C4E"/>
                </a:solidFill>
                <a:latin typeface="+mj-lt"/>
              </a:rPr>
              <a:t> on Online Learning:</a:t>
            </a:r>
            <a:endParaRPr lang="cs-CZ" sz="2400" dirty="0">
              <a:solidFill>
                <a:srgbClr val="4C4C4E"/>
              </a:solidFill>
              <a:latin typeface="+mj-lt"/>
            </a:endParaRPr>
          </a:p>
          <a:p>
            <a:pPr marL="1160463" indent="0">
              <a:spcBef>
                <a:spcPts val="1000"/>
              </a:spcBef>
              <a:buNone/>
            </a:pPr>
            <a:r>
              <a:rPr lang="en-US" sz="2400" dirty="0">
                <a:solidFill>
                  <a:srgbClr val="4C4C4E"/>
                </a:solidFill>
                <a:latin typeface="+mj-lt"/>
                <a:hlinkClick r:id="rId4"/>
              </a:rPr>
              <a:t>https://iei.upol.cz/projects/#c59141</a:t>
            </a:r>
            <a:endParaRPr lang="cs-CZ" sz="2400" dirty="0">
              <a:solidFill>
                <a:srgbClr val="4C4C4E"/>
              </a:solidFill>
              <a:latin typeface="+mj-lt"/>
            </a:endParaRPr>
          </a:p>
          <a:p>
            <a:pPr marL="114300" indent="0">
              <a:spcBef>
                <a:spcPts val="1800"/>
              </a:spcBef>
              <a:buNone/>
              <a:tabLst>
                <a:tab pos="623888" algn="l"/>
              </a:tabLst>
            </a:pPr>
            <a:r>
              <a:rPr lang="cs-CZ" sz="2400" b="1" dirty="0">
                <a:latin typeface="+mj-lt"/>
              </a:rPr>
              <a:t>3.</a:t>
            </a:r>
            <a:r>
              <a:rPr lang="cs-CZ" sz="2400" dirty="0">
                <a:solidFill>
                  <a:srgbClr val="4C4C4E"/>
                </a:solidFill>
                <a:latin typeface="+mj-lt"/>
              </a:rPr>
              <a:t>	</a:t>
            </a:r>
            <a:r>
              <a:rPr lang="cs-CZ" sz="2400" b="1" dirty="0" err="1">
                <a:solidFill>
                  <a:srgbClr val="4C4C4E"/>
                </a:solidFill>
                <a:latin typeface="+mj-lt"/>
              </a:rPr>
              <a:t>Two</a:t>
            </a:r>
            <a:r>
              <a:rPr lang="cs-CZ" sz="2400" b="1" dirty="0">
                <a:solidFill>
                  <a:srgbClr val="4C4C4E"/>
                </a:solidFill>
                <a:latin typeface="+mj-lt"/>
              </a:rPr>
              <a:t> e</a:t>
            </a:r>
            <a:r>
              <a:rPr lang="en-US" sz="2400" b="1" dirty="0">
                <a:solidFill>
                  <a:srgbClr val="4C4C4E"/>
                </a:solidFill>
                <a:latin typeface="+mj-lt"/>
              </a:rPr>
              <a:t>vents </a:t>
            </a:r>
            <a:r>
              <a:rPr lang="cs-CZ" sz="2400" b="1" dirty="0" err="1">
                <a:solidFill>
                  <a:srgbClr val="4C4C4E"/>
                </a:solidFill>
                <a:latin typeface="+mj-lt"/>
              </a:rPr>
              <a:t>with</a:t>
            </a:r>
            <a:r>
              <a:rPr lang="cs-CZ" sz="2400" b="1" dirty="0">
                <a:solidFill>
                  <a:srgbClr val="4C4C4E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4C4C4E"/>
                </a:solidFill>
                <a:latin typeface="+mj-lt"/>
              </a:rPr>
              <a:t>University of Minnesota</a:t>
            </a:r>
            <a:r>
              <a:rPr lang="cs-CZ" sz="2400" b="1" dirty="0">
                <a:solidFill>
                  <a:srgbClr val="4C4C4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4C4C4E"/>
                </a:solidFill>
                <a:latin typeface="+mj-lt"/>
              </a:rPr>
              <a:t>at UP </a:t>
            </a:r>
            <a:endParaRPr lang="en-US" sz="2400" dirty="0">
              <a:latin typeface="+mj-lt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5">
            <a:alphaModFix/>
          </a:blip>
          <a:srcRect t="33685" r="3331"/>
          <a:stretch/>
        </p:blipFill>
        <p:spPr>
          <a:xfrm>
            <a:off x="9619488" y="5493846"/>
            <a:ext cx="2540762" cy="1346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9619488" y="5493845"/>
            <a:ext cx="2540762" cy="1346693"/>
          </a:xfrm>
          <a:prstGeom prst="rect">
            <a:avLst/>
          </a:prstGeom>
          <a:solidFill>
            <a:schemeClr val="lt1">
              <a:alpha val="69803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82" b="1" i="0" u="none" strike="noStrike" cap="none">
              <a:solidFill>
                <a:srgbClr val="C3C3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3246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679525" y="1640598"/>
            <a:ext cx="5685380" cy="370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spcBef>
                <a:spcPts val="1000"/>
              </a:spcBef>
              <a:buNone/>
            </a:pPr>
            <a:r>
              <a:rPr lang="en-GB" sz="2200" dirty="0"/>
              <a:t>F</a:t>
            </a:r>
            <a:r>
              <a:rPr lang="en-GB" sz="2000" dirty="0"/>
              <a:t>ounded in 2021 as part of the Mitigating  COVID Together ERASMUS KA2+ project</a:t>
            </a:r>
            <a:endParaRPr lang="en-GB" sz="2200" dirty="0"/>
          </a:p>
          <a:p>
            <a:pPr marL="114300" indent="0" fontAlgn="base">
              <a:buNone/>
            </a:pPr>
            <a:r>
              <a:rPr lang="en-GB" sz="2000" dirty="0">
                <a:solidFill>
                  <a:schemeClr val="accent2"/>
                </a:solidFill>
              </a:rPr>
              <a:t>Institute for Excellence in Internationalization, </a:t>
            </a:r>
            <a:r>
              <a:rPr lang="en-GB" sz="2000" dirty="0" err="1">
                <a:solidFill>
                  <a:schemeClr val="accent2"/>
                </a:solidFill>
              </a:rPr>
              <a:t>Palacký</a:t>
            </a:r>
            <a:r>
              <a:rPr lang="en-GB" sz="2000" dirty="0">
                <a:solidFill>
                  <a:schemeClr val="accent2"/>
                </a:solidFill>
              </a:rPr>
              <a:t> University Olomouc, Czech Republic  </a:t>
            </a:r>
          </a:p>
          <a:p>
            <a:pPr marL="114300" indent="0" fontAlgn="base">
              <a:buNone/>
            </a:pPr>
            <a:r>
              <a:rPr lang="en-GB" sz="2000" dirty="0">
                <a:solidFill>
                  <a:schemeClr val="accent2"/>
                </a:solidFill>
              </a:rPr>
              <a:t>The Hague University of Applied Science, Netherlands </a:t>
            </a:r>
          </a:p>
          <a:p>
            <a:pPr marL="114300" indent="0" fontAlgn="base">
              <a:buNone/>
            </a:pPr>
            <a:r>
              <a:rPr lang="en-GB" sz="2000" dirty="0">
                <a:solidFill>
                  <a:schemeClr val="accent2"/>
                </a:solidFill>
              </a:rPr>
              <a:t>Tampere University of Applied Science, Finland</a:t>
            </a:r>
          </a:p>
          <a:p>
            <a:pPr marL="114300" indent="0" fontAlgn="base">
              <a:buNone/>
            </a:pPr>
            <a:r>
              <a:rPr lang="en-GB" sz="2000" dirty="0">
                <a:solidFill>
                  <a:schemeClr val="accent2"/>
                </a:solidFill>
              </a:rPr>
              <a:t>University Hradec </a:t>
            </a:r>
            <a:r>
              <a:rPr lang="en-GB" sz="2000" dirty="0" err="1">
                <a:solidFill>
                  <a:schemeClr val="accent2"/>
                </a:solidFill>
              </a:rPr>
              <a:t>Králové</a:t>
            </a:r>
            <a:r>
              <a:rPr lang="en-GB" sz="2000" dirty="0">
                <a:solidFill>
                  <a:schemeClr val="accent2"/>
                </a:solidFill>
              </a:rPr>
              <a:t>, Czech Republic</a:t>
            </a:r>
          </a:p>
          <a:p>
            <a:pPr marL="114300" indent="0"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pPr marL="114300" indent="0">
              <a:buNone/>
            </a:pPr>
            <a:endParaRPr lang="en-GB" sz="2000" dirty="0">
              <a:solidFill>
                <a:schemeClr val="accent2"/>
              </a:solidFill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t="33685" r="3331"/>
          <a:stretch/>
        </p:blipFill>
        <p:spPr>
          <a:xfrm>
            <a:off x="9619488" y="5493846"/>
            <a:ext cx="2540762" cy="1346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9619488" y="5493847"/>
            <a:ext cx="2540762" cy="1346691"/>
          </a:xfrm>
          <a:prstGeom prst="rect">
            <a:avLst/>
          </a:prstGeom>
          <a:solidFill>
            <a:schemeClr val="lt1">
              <a:alpha val="69803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82" b="1" i="0" u="none" strike="noStrike" cap="none">
              <a:solidFill>
                <a:srgbClr val="C3C3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D6B3FE-F338-AE4D-874A-6186BDCD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03" y="1688181"/>
            <a:ext cx="5940446" cy="3706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18B4D-E1D8-1940-AF8B-572142DE3E49}"/>
              </a:ext>
            </a:extLst>
          </p:cNvPr>
          <p:cNvSpPr txBox="1"/>
          <p:nvPr/>
        </p:nvSpPr>
        <p:spPr>
          <a:xfrm>
            <a:off x="563605" y="5152357"/>
            <a:ext cx="9086185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spcBef>
                <a:spcPts val="1000"/>
              </a:spcBef>
              <a:buNone/>
            </a:pPr>
            <a:r>
              <a:rPr lang="en-GB" sz="2000" dirty="0">
                <a:solidFill>
                  <a:schemeClr val="accent1"/>
                </a:solidFill>
              </a:rPr>
              <a:t>Contact: </a:t>
            </a:r>
          </a:p>
          <a:p>
            <a:pPr marL="114300" indent="0">
              <a:spcBef>
                <a:spcPts val="1000"/>
              </a:spcBef>
              <a:buNone/>
            </a:pPr>
            <a:r>
              <a:rPr lang="en-GB" sz="2000" dirty="0" err="1">
                <a:solidFill>
                  <a:schemeClr val="accent2"/>
                </a:solidFill>
              </a:rPr>
              <a:t>Maike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err="1">
                <a:solidFill>
                  <a:schemeClr val="accent2"/>
                </a:solidFill>
              </a:rPr>
              <a:t>Leidecker</a:t>
            </a:r>
            <a:r>
              <a:rPr lang="en-GB" sz="2000" dirty="0">
                <a:solidFill>
                  <a:schemeClr val="accent2"/>
                </a:solidFill>
              </a:rPr>
              <a:t>, Online Community Coordinator</a:t>
            </a:r>
            <a:r>
              <a:rPr lang="en-GB" sz="2000" dirty="0">
                <a:solidFill>
                  <a:schemeClr val="accent2"/>
                </a:solidFill>
                <a:sym typeface="Wingdings" pitchFamily="2" charset="2"/>
              </a:rPr>
              <a:t> (</a:t>
            </a:r>
            <a:r>
              <a:rPr lang="en-GB" sz="2000" dirty="0">
                <a:solidFill>
                  <a:schemeClr val="accent2"/>
                </a:solidFill>
                <a:sym typeface="Wingdings" pitchFamily="2" charset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maike.leidecker@upol.cz</a:t>
            </a:r>
            <a:r>
              <a:rPr lang="en-GB" sz="2000" dirty="0">
                <a:solidFill>
                  <a:schemeClr val="accent2"/>
                </a:solidFill>
                <a:sym typeface="Wingdings" pitchFamily="2" charset="2"/>
              </a:rPr>
              <a:t>), Christopher </a:t>
            </a:r>
            <a:r>
              <a:rPr lang="en-GB" sz="2000" dirty="0" err="1">
                <a:solidFill>
                  <a:schemeClr val="accent2"/>
                </a:solidFill>
                <a:sym typeface="Wingdings" pitchFamily="2" charset="2"/>
              </a:rPr>
              <a:t>Medalis</a:t>
            </a:r>
            <a:r>
              <a:rPr lang="en-GB" sz="2000" dirty="0">
                <a:solidFill>
                  <a:schemeClr val="accent2"/>
                </a:solidFill>
                <a:sym typeface="Wingdings" pitchFamily="2" charset="2"/>
              </a:rPr>
              <a:t>, </a:t>
            </a:r>
            <a:r>
              <a:rPr lang="en-GB" sz="2000" dirty="0">
                <a:solidFill>
                  <a:schemeClr val="accent2"/>
                </a:solidFill>
              </a:rPr>
              <a:t>Mitigating  COVID Together ERASMUS KA2+ project team lead (</a:t>
            </a:r>
            <a:r>
              <a:rPr lang="cs-CZ" sz="2000" u="sng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christopher.medalis@upol.cz</a:t>
            </a:r>
            <a:r>
              <a:rPr lang="cs-CZ" sz="2000" u="sng" dirty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sp>
        <p:nvSpPr>
          <p:cNvPr id="9" name="Google Shape;110;p5">
            <a:extLst>
              <a:ext uri="{FF2B5EF4-FFF2-40B4-BE49-F238E27FC236}">
                <a16:creationId xmlns:a16="http://schemas.microsoft.com/office/drawing/2014/main" id="{4E029D45-F2AE-7A47-976B-C48DEBA7AB67}"/>
              </a:ext>
            </a:extLst>
          </p:cNvPr>
          <p:cNvSpPr txBox="1">
            <a:spLocks/>
          </p:cNvSpPr>
          <p:nvPr/>
        </p:nvSpPr>
        <p:spPr>
          <a:xfrm>
            <a:off x="3880021" y="350008"/>
            <a:ext cx="7799878" cy="114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351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500"/>
            </a:pPr>
            <a:r>
              <a:rPr lang="en-US" sz="3500" dirty="0"/>
              <a:t>New for UP Academics: </a:t>
            </a:r>
          </a:p>
          <a:p>
            <a:pPr>
              <a:buSzPts val="3500"/>
            </a:pPr>
            <a:r>
              <a:rPr lang="en-US" sz="3500" dirty="0"/>
              <a:t>1. Online Community – Going Virtual </a:t>
            </a:r>
          </a:p>
        </p:txBody>
      </p:sp>
    </p:spTree>
    <p:extLst>
      <p:ext uri="{BB962C8B-B14F-4D97-AF65-F5344CB8AC3E}">
        <p14:creationId xmlns:p14="http://schemas.microsoft.com/office/powerpoint/2010/main" val="18820163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3546087" y="552423"/>
            <a:ext cx="7895115" cy="8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500"/>
            </a:pPr>
            <a:r>
              <a:rPr lang="en-US" sz="3500" dirty="0"/>
              <a:t>Online Community – Going Virtual </a:t>
            </a:r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501805" y="2002151"/>
            <a:ext cx="5488150" cy="454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2"/>
                </a:solidFill>
                <a:latin typeface="+mj-lt"/>
              </a:rPr>
              <a:t>Website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:</a:t>
            </a:r>
          </a:p>
          <a:p>
            <a:pPr marL="114300" indent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accent2"/>
                </a:solidFill>
                <a:latin typeface="+mj-lt"/>
              </a:rPr>
              <a:t>Repository of relevant resources for online teaching and learning in an international framework </a:t>
            </a:r>
          </a:p>
          <a:p>
            <a:pPr marL="114300" indent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accent2"/>
                </a:solidFill>
                <a:latin typeface="+mj-lt"/>
              </a:rPr>
              <a:t>Expert advice on virtual mobility experiences, contacts, event listings</a:t>
            </a:r>
          </a:p>
          <a:p>
            <a:pPr marL="114300" indent="0">
              <a:spcBef>
                <a:spcPts val="1000"/>
              </a:spcBef>
              <a:buNone/>
            </a:pP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r>
              <a:rPr lang="en-GB" sz="2000" b="1" dirty="0">
                <a:solidFill>
                  <a:schemeClr val="accent2"/>
                </a:solidFill>
              </a:rPr>
              <a:t>Discord server</a:t>
            </a:r>
            <a:r>
              <a:rPr lang="en-GB" sz="2000" dirty="0">
                <a:solidFill>
                  <a:schemeClr val="accent2"/>
                </a:solidFill>
              </a:rPr>
              <a:t>: </a:t>
            </a:r>
          </a:p>
          <a:p>
            <a:pPr marL="114300" indent="0">
              <a:spcBef>
                <a:spcPts val="1000"/>
              </a:spcBef>
              <a:buNone/>
            </a:pPr>
            <a:r>
              <a:rPr lang="en-GB" sz="2000" dirty="0">
                <a:solidFill>
                  <a:schemeClr val="accent2"/>
                </a:solidFill>
              </a:rPr>
              <a:t>Interactive Online Community (Closed channel)</a:t>
            </a: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t="33685" r="3331"/>
          <a:stretch/>
        </p:blipFill>
        <p:spPr>
          <a:xfrm>
            <a:off x="9619488" y="5493846"/>
            <a:ext cx="2540762" cy="1346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AC8638A0-6692-2D41-80FF-9CA61D924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65"/>
          <a:stretch/>
        </p:blipFill>
        <p:spPr>
          <a:xfrm>
            <a:off x="6080123" y="1935148"/>
            <a:ext cx="5989955" cy="2733365"/>
          </a:xfrm>
          <a:prstGeom prst="rect">
            <a:avLst/>
          </a:prstGeom>
        </p:spPr>
      </p:pic>
      <p:pic>
        <p:nvPicPr>
          <p:cNvPr id="7" name="Picture 6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E58C6FA4-4A08-C946-BDF0-E61528EF1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730" y="4690553"/>
            <a:ext cx="2960370" cy="18588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25DB6-C26F-4D1E-B7E0-4C52BE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NEW: Online Community</a:t>
            </a:r>
            <a:endParaRPr lang="en-US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11F85D7-8054-4CE6-8470-7F75B2EED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DB7BFDB-15BA-4EC9-9571-45F9158C0A9B}"/>
              </a:ext>
            </a:extLst>
          </p:cNvPr>
          <p:cNvSpPr/>
          <p:nvPr/>
        </p:nvSpPr>
        <p:spPr>
          <a:xfrm>
            <a:off x="0" y="176966"/>
            <a:ext cx="12007850" cy="857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Google Shape;110;p5">
            <a:extLst>
              <a:ext uri="{FF2B5EF4-FFF2-40B4-BE49-F238E27FC236}">
                <a16:creationId xmlns:a16="http://schemas.microsoft.com/office/drawing/2014/main" id="{19DC6E33-8061-4EB8-A4A8-820C92687A70}"/>
              </a:ext>
            </a:extLst>
          </p:cNvPr>
          <p:cNvSpPr txBox="1">
            <a:spLocks/>
          </p:cNvSpPr>
          <p:nvPr/>
        </p:nvSpPr>
        <p:spPr>
          <a:xfrm>
            <a:off x="228601" y="285995"/>
            <a:ext cx="11855449" cy="74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351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500"/>
            </a:pPr>
            <a:r>
              <a:rPr lang="cs-CZ" sz="3500" dirty="0"/>
              <a:t>Online </a:t>
            </a:r>
            <a:r>
              <a:rPr lang="cs-CZ" sz="3500" dirty="0" err="1"/>
              <a:t>Community</a:t>
            </a:r>
            <a:r>
              <a:rPr lang="cs-CZ" sz="3500" dirty="0"/>
              <a:t> – </a:t>
            </a:r>
            <a:r>
              <a:rPr lang="cs-CZ" sz="3500" dirty="0" err="1"/>
              <a:t>Going</a:t>
            </a:r>
            <a:r>
              <a:rPr lang="cs-CZ" sz="3500" dirty="0"/>
              <a:t> </a:t>
            </a:r>
            <a:r>
              <a:rPr lang="cs-CZ" sz="3500" dirty="0" err="1"/>
              <a:t>Virtual</a:t>
            </a:r>
            <a:endParaRPr lang="en-US" sz="35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7EA55F8-8E98-43DF-9341-E5ED7FF98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65"/>
          <a:stretch/>
        </p:blipFill>
        <p:spPr>
          <a:xfrm>
            <a:off x="0" y="1034075"/>
            <a:ext cx="12160250" cy="55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068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3261185" y="487360"/>
            <a:ext cx="7628684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500"/>
            </a:pPr>
            <a:r>
              <a:rPr lang="en-US" sz="3200" dirty="0"/>
              <a:t>How to Join the Online Community</a:t>
            </a:r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570752" y="2009776"/>
            <a:ext cx="6056893" cy="426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200" dirty="0"/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t="33685" r="3331"/>
          <a:stretch/>
        </p:blipFill>
        <p:spPr>
          <a:xfrm>
            <a:off x="9619488" y="5493846"/>
            <a:ext cx="2540762" cy="1346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9619488" y="5493847"/>
            <a:ext cx="2540762" cy="1346691"/>
          </a:xfrm>
          <a:prstGeom prst="rect">
            <a:avLst/>
          </a:prstGeom>
          <a:solidFill>
            <a:schemeClr val="lt1">
              <a:alpha val="69803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82" b="1" i="0" u="none" strike="noStrike" cap="none">
              <a:solidFill>
                <a:srgbClr val="C3C3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07413-4B3F-9E4A-B3A7-B10CDFC98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131" y="1567602"/>
            <a:ext cx="7030582" cy="52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496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D8831-E4BD-4776-9B63-E7359C95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54" y="1422433"/>
            <a:ext cx="10894741" cy="180026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300" dirty="0"/>
              <a:t>2. UPCOMING CONFERENCE under UP-led Erasmus Project </a:t>
            </a:r>
            <a:r>
              <a:rPr lang="cs-CZ" sz="2800" dirty="0"/>
              <a:t>"</a:t>
            </a:r>
            <a:r>
              <a:rPr lang="en-GB" sz="2800" dirty="0"/>
              <a:t>Mitigating COVID Together: Enhancing Capacities of Academics and Students in Virtual Learning and Teaching Spaces</a:t>
            </a:r>
            <a:r>
              <a:rPr lang="cs-CZ" sz="2800" dirty="0"/>
              <a:t>"</a:t>
            </a:r>
            <a:br>
              <a:rPr lang="en-GB" sz="2800" dirty="0"/>
            </a:br>
            <a:r>
              <a:rPr lang="en-GB" sz="2800" b="0" dirty="0"/>
              <a:t>March 24, 2022 at University of Hradec </a:t>
            </a:r>
            <a:r>
              <a:rPr lang="en-GB" sz="2800" b="0" dirty="0" err="1"/>
              <a:t>Králové</a:t>
            </a:r>
            <a:r>
              <a:rPr lang="en-GB" sz="2800" b="0" dirty="0"/>
              <a:t> and online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0743F6-F034-40B6-9FBE-62C85D7D436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72870" y="3334215"/>
            <a:ext cx="11298591" cy="3218521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dirty="0"/>
              <a:t>Topics of the conference will include:</a:t>
            </a:r>
          </a:p>
          <a:p>
            <a:pPr lvl="0"/>
            <a:r>
              <a:rPr lang="en-US" dirty="0"/>
              <a:t>Comenius Ideas and Current Society, Character Formation as a Part of Holistic Education </a:t>
            </a:r>
          </a:p>
          <a:p>
            <a:pPr lvl="0"/>
            <a:r>
              <a:rPr lang="en-US" dirty="0"/>
              <a:t>Inclusive University Environment: Opportunities and Challenges </a:t>
            </a:r>
          </a:p>
          <a:p>
            <a:pPr lvl="0"/>
            <a:r>
              <a:rPr lang="en-US" dirty="0"/>
              <a:t>Online/Offline Teaching and Learning </a:t>
            </a:r>
          </a:p>
          <a:p>
            <a:pPr lvl="0"/>
            <a:r>
              <a:rPr lang="en-US" dirty="0"/>
              <a:t>International and Intercultural Aspects of Education and Professional Training </a:t>
            </a:r>
          </a:p>
          <a:p>
            <a:pPr lvl="0"/>
            <a:r>
              <a:rPr lang="en-US" dirty="0"/>
              <a:t>Collaborative Teaching and Learning: Opportunities </a:t>
            </a:r>
            <a:r>
              <a:rPr lang="cs-CZ" dirty="0"/>
              <a:t>–</a:t>
            </a:r>
            <a:r>
              <a:rPr lang="en-US" dirty="0"/>
              <a:t> Challenges </a:t>
            </a:r>
          </a:p>
          <a:p>
            <a:pPr lvl="0"/>
            <a:r>
              <a:rPr lang="en-US" dirty="0"/>
              <a:t>Education and Professional Training during COVID-19: University Students ́ Perspectives and Experience </a:t>
            </a:r>
          </a:p>
          <a:p>
            <a:pPr marL="114300" lvl="0" indent="0">
              <a:buNone/>
            </a:pPr>
            <a:r>
              <a:rPr lang="en-US" dirty="0"/>
              <a:t>Registration: </a:t>
            </a:r>
            <a:r>
              <a:rPr lang="en-US" u="sng" dirty="0">
                <a:hlinkClick r:id="rId2"/>
              </a:rPr>
              <a:t>https://forms.office.com/r/54ReZaeunQ</a:t>
            </a:r>
            <a:r>
              <a:rPr lang="en-US" dirty="0"/>
              <a:t> </a:t>
            </a:r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483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D8831-E4BD-4776-9B63-E7359C95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0" y="418207"/>
            <a:ext cx="11868118" cy="1440445"/>
          </a:xfrm>
        </p:spPr>
        <p:txBody>
          <a:bodyPr>
            <a:noAutofit/>
          </a:bodyPr>
          <a:lstStyle/>
          <a:p>
            <a:pPr>
              <a:spcAft>
                <a:spcPts val="1197"/>
              </a:spcAft>
            </a:pPr>
            <a:r>
              <a:rPr lang="en-GB" sz="259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WORKSHOP with University of Minnesota</a:t>
            </a:r>
            <a:br>
              <a:rPr lang="cs-CZ" sz="259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br>
              <a:rPr lang="cs-CZ" sz="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GB" sz="2294" dirty="0">
                <a:latin typeface="Arial Black" panose="020B0A04020102020204" pitchFamily="34" charset="0"/>
              </a:rPr>
              <a:t>March 31, 16:30</a:t>
            </a:r>
            <a:r>
              <a:rPr lang="cs-CZ" sz="2294" dirty="0">
                <a:latin typeface="Arial Black" panose="020B0A04020102020204" pitchFamily="34" charset="0"/>
              </a:rPr>
              <a:t>–</a:t>
            </a:r>
            <a:r>
              <a:rPr lang="en-GB" sz="2294" dirty="0">
                <a:latin typeface="Arial Black" panose="020B0A04020102020204" pitchFamily="34" charset="0"/>
              </a:rPr>
              <a:t>18:00</a:t>
            </a:r>
            <a:r>
              <a:rPr lang="cs-CZ" sz="2294" dirty="0">
                <a:latin typeface="Arial Black" panose="020B0A04020102020204" pitchFamily="34" charset="0"/>
              </a:rPr>
              <a:t>,</a:t>
            </a:r>
            <a:r>
              <a:rPr lang="en-GB" sz="2294" dirty="0">
                <a:latin typeface="Arial Black" panose="020B0A04020102020204" pitchFamily="34" charset="0"/>
              </a:rPr>
              <a:t> Faculty of Law</a:t>
            </a:r>
            <a:r>
              <a:rPr lang="cs-CZ" sz="2294" dirty="0">
                <a:latin typeface="Arial Black" panose="020B0A04020102020204" pitchFamily="34" charset="0"/>
              </a:rPr>
              <a:t> </a:t>
            </a:r>
            <a:r>
              <a:rPr lang="en-GB" sz="2294" dirty="0">
                <a:latin typeface="Arial Black" panose="020B0A04020102020204" pitchFamily="34" charset="0"/>
              </a:rPr>
              <a:t>UP</a:t>
            </a:r>
            <a:r>
              <a:rPr lang="cs-CZ" sz="2294" dirty="0">
                <a:latin typeface="Arial Black" panose="020B0A04020102020204" pitchFamily="34" charset="0"/>
              </a:rPr>
              <a:t>, room A.05</a:t>
            </a:r>
            <a:endParaRPr lang="en-GB" sz="2294" dirty="0">
              <a:latin typeface="Arial Black" panose="020B0A040201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0743F6-F034-40B6-9FBE-62C85D7D4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7036" y="2271246"/>
            <a:ext cx="6767105" cy="3165178"/>
          </a:xfrm>
        </p:spPr>
        <p:txBody>
          <a:bodyPr>
            <a:normAutofit/>
          </a:bodyPr>
          <a:lstStyle/>
          <a:p>
            <a:pPr marL="114299" indent="0">
              <a:buNone/>
            </a:pPr>
            <a:r>
              <a:rPr lang="en-GB" sz="2394" b="1" dirty="0">
                <a:solidFill>
                  <a:srgbClr val="C00000"/>
                </a:solidFill>
              </a:rPr>
              <a:t>Making the International Classroom Inclusive</a:t>
            </a:r>
          </a:p>
          <a:p>
            <a:pPr marL="114299" indent="0">
              <a:buNone/>
            </a:pPr>
            <a:r>
              <a:rPr lang="en-GB" sz="1995" dirty="0">
                <a:solidFill>
                  <a:srgbClr val="0070C0"/>
                </a:solidFill>
              </a:rPr>
              <a:t>Facilitators: 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sz="1995" dirty="0">
                <a:solidFill>
                  <a:srgbClr val="0070C0"/>
                </a:solidFill>
              </a:rPr>
              <a:t>Dr. Christopher Johnstone &amp; Dr. Eva Janebová</a:t>
            </a:r>
          </a:p>
          <a:p>
            <a:pPr marL="114299" indent="0">
              <a:buNone/>
            </a:pPr>
            <a:r>
              <a:rPr lang="en-GB" sz="1995" dirty="0"/>
              <a:t>How academics can:</a:t>
            </a:r>
          </a:p>
          <a:p>
            <a:pPr marL="541513">
              <a:buFont typeface="Wingdings" panose="05000000000000000000" pitchFamily="2" charset="2"/>
              <a:buChar char="§"/>
            </a:pPr>
            <a:r>
              <a:rPr lang="en-GB" sz="1995" dirty="0"/>
              <a:t>Use </a:t>
            </a:r>
            <a:r>
              <a:rPr lang="en-GB" sz="1995" i="1" dirty="0"/>
              <a:t>Universal Learning Design </a:t>
            </a:r>
            <a:r>
              <a:rPr lang="en-GB" sz="1995" dirty="0"/>
              <a:t>in the HE classroom</a:t>
            </a:r>
            <a:r>
              <a:rPr lang="cs-CZ" sz="1995" dirty="0"/>
              <a:t>.</a:t>
            </a:r>
            <a:endParaRPr lang="en-GB" sz="1995" dirty="0"/>
          </a:p>
          <a:p>
            <a:pPr marL="541513">
              <a:buFont typeface="Wingdings" panose="05000000000000000000" pitchFamily="2" charset="2"/>
              <a:buChar char="§"/>
            </a:pPr>
            <a:r>
              <a:rPr lang="en-GB" sz="1995" dirty="0"/>
              <a:t>Engage international students</a:t>
            </a:r>
            <a:r>
              <a:rPr lang="cs-CZ" sz="1995" dirty="0"/>
              <a:t>.</a:t>
            </a:r>
            <a:endParaRPr lang="en-GB" sz="1995" dirty="0"/>
          </a:p>
          <a:p>
            <a:pPr marL="541513">
              <a:buFont typeface="Wingdings" panose="05000000000000000000" pitchFamily="2" charset="2"/>
              <a:buChar char="§"/>
            </a:pPr>
            <a:r>
              <a:rPr lang="en-GB" sz="1995" dirty="0"/>
              <a:t>Make use of internal diversity in the classroom</a:t>
            </a:r>
            <a:r>
              <a:rPr lang="cs-CZ" sz="1995" dirty="0"/>
              <a:t>.</a:t>
            </a:r>
          </a:p>
          <a:p>
            <a:pPr marL="85502" indent="0">
              <a:buNone/>
            </a:pPr>
            <a:r>
              <a:rPr lang="en-GB" sz="1995" dirty="0"/>
              <a:t>The capacity</a:t>
            </a:r>
            <a:r>
              <a:rPr lang="cs-CZ" sz="1995" dirty="0"/>
              <a:t> of the workshop</a:t>
            </a:r>
            <a:r>
              <a:rPr lang="en-GB" sz="1995" dirty="0"/>
              <a:t> is 25 people.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 descr="man standing in front of group of men">
            <a:extLst>
              <a:ext uri="{FF2B5EF4-FFF2-40B4-BE49-F238E27FC236}">
                <a16:creationId xmlns:a16="http://schemas.microsoft.com/office/drawing/2014/main" id="{E7CFEF16-74AE-484C-86B0-6143A822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4" y="2367996"/>
            <a:ext cx="5287683" cy="2971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Minnesota [ Download - Logo - icon ] png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69" y="5103386"/>
            <a:ext cx="1668868" cy="166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entre for International Humanitarian and Operational Law (CIHO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089" y="5041960"/>
            <a:ext cx="1327200" cy="179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text 3">
            <a:extLst>
              <a:ext uri="{FF2B5EF4-FFF2-40B4-BE49-F238E27FC236}">
                <a16:creationId xmlns:a16="http://schemas.microsoft.com/office/drawing/2014/main" id="{BE0743F6-F034-40B6-9FBE-62C85D7D4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58218" y="5772259"/>
            <a:ext cx="5495680" cy="71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</a:t>
            </a:r>
            <a:r>
              <a:rPr lang="en-GB" dirty="0"/>
              <a:t>egister </a:t>
            </a:r>
            <a:r>
              <a:rPr lang="en-GB" dirty="0">
                <a:hlinkClick r:id="rId5"/>
              </a:rPr>
              <a:t>here</a:t>
            </a:r>
            <a:r>
              <a:rPr lang="en-GB" dirty="0"/>
              <a:t>, please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6" name="AutoShape 6" descr="https://qrgenerator.cz/qrcodes/da4dbda232972bc860e00244dd22b71f.svg?t=1646655891099"/>
          <p:cNvSpPr>
            <a:spLocks noChangeAspect="1" noChangeArrowheads="1"/>
          </p:cNvSpPr>
          <p:nvPr/>
        </p:nvSpPr>
        <p:spPr bwMode="auto">
          <a:xfrm>
            <a:off x="155170" y="-143887"/>
            <a:ext cx="304006" cy="3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/>
          <a:p>
            <a:endParaRPr lang="cs-CZ" sz="1396"/>
          </a:p>
        </p:txBody>
      </p:sp>
      <p:pic>
        <p:nvPicPr>
          <p:cNvPr id="10" name="Picture 8" descr="https://www.qikni.cz/assets/components/qrgenerator/cache/78832142f51641f9936122de14c13f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27" y="5592268"/>
            <a:ext cx="1075709" cy="10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710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728</Words>
  <Application>Microsoft Office PowerPoint</Application>
  <PresentationFormat>Vlastní</PresentationFormat>
  <Paragraphs>81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Motiv Office</vt:lpstr>
      <vt:lpstr>1_Motiv Office</vt:lpstr>
      <vt:lpstr>Institute for Excellence in Internationalization (IEI)</vt:lpstr>
      <vt:lpstr>Institute for Excellence in Internationalization (IEI) UP Project activities in 2021/2022:</vt:lpstr>
      <vt:lpstr>New Offerings for UP Academic Staff</vt:lpstr>
      <vt:lpstr>Prezentace aplikace PowerPoint</vt:lpstr>
      <vt:lpstr>Online Community – Going Virtual </vt:lpstr>
      <vt:lpstr>NEW: Online Community</vt:lpstr>
      <vt:lpstr>How to Join the Online Community</vt:lpstr>
      <vt:lpstr>2. UPCOMING CONFERENCE under UP-led Erasmus Project "Mitigating COVID Together: Enhancing Capacities of Academics and Students in Virtual Learning and Teaching Spaces" March 24, 2022 at University of Hradec Králové and online</vt:lpstr>
      <vt:lpstr>WORKSHOP with University of Minnesota  March 31, 16:30–18:00, Faculty of Law UP, room A.05</vt:lpstr>
      <vt:lpstr>SAVE THE DATE!  INFORMAL GATHERING to celebrate new Partnership</vt:lpstr>
      <vt:lpstr>Palacký – Minnesota  Professional Learning Community  </vt:lpstr>
      <vt:lpstr>Contact the Institute for Excellence in Internationalization (IEI)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Christopher Medalis</dc:creator>
  <cp:lastModifiedBy>Janebova Eva</cp:lastModifiedBy>
  <cp:revision>43</cp:revision>
  <dcterms:created xsi:type="dcterms:W3CDTF">2021-01-20T21:47:27Z</dcterms:created>
  <dcterms:modified xsi:type="dcterms:W3CDTF">2022-03-10T15:47:11Z</dcterms:modified>
</cp:coreProperties>
</file>